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37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AF4689-11F4-4F13-9C78-B57E50D11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A436B873-1426-42F0-994F-F27B4FB7BE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F195D00-6D1C-495E-A58B-CC8B2977F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D1DB-DEF6-4F84-BE2B-9FA3C9E7DE5C}" type="datetimeFigureOut">
              <a:rPr lang="es-MX" smtClean="0"/>
              <a:t>14/01/2021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313D7CF-831F-4332-89B8-4C9AFDCD9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975306B-6B85-4838-B067-5D9A87E45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326-AEDD-4E9D-86B6-3C618016E59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369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EA4FFE9-290F-4D33-B596-64AEF2919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CC3B493-B24A-488C-A26F-199D1C7F5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FA1DCB0-4074-4ED2-A2F1-1090C6777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D1DB-DEF6-4F84-BE2B-9FA3C9E7DE5C}" type="datetimeFigureOut">
              <a:rPr lang="es-MX" smtClean="0"/>
              <a:t>14/01/2021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79DC4A4-11A5-4669-9AE7-18B5C89EF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9FC76AF-1B11-4C45-8696-3D0344005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326-AEDD-4E9D-86B6-3C618016E59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6666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4B4108-829F-4CD8-BAEC-88BAAF94D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B1A64084-8928-415E-90BD-7D1BFE3BA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71A0C27-A57E-4E9B-AF44-C9A2CE937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D1DB-DEF6-4F84-BE2B-9FA3C9E7DE5C}" type="datetimeFigureOut">
              <a:rPr lang="es-MX" smtClean="0"/>
              <a:t>14/01/2021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F82E1F7-7A84-49A5-A47E-BBAF399BC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B46B282-D217-491C-BBB7-E19869197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326-AEDD-4E9D-86B6-3C618016E59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3895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43E1546-1E6C-4D2A-9AA2-8DEFB6685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51CFCAC-06DE-494C-BE23-BF9B9B0B18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82D8D964-126D-4CC3-B98D-83B4468D9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96BB8AC-BD7D-4832-B786-BBB2DF3A3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D1DB-DEF6-4F84-BE2B-9FA3C9E7DE5C}" type="datetimeFigureOut">
              <a:rPr lang="es-MX" smtClean="0"/>
              <a:t>14/01/2021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F89BB59-292B-4729-A2DC-1146EC4C9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7E31021-870A-4675-BF5E-0756B58CF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326-AEDD-4E9D-86B6-3C618016E59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2848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545C43-536C-4E98-B889-F07536171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9FFDBA5-5CFC-4D7D-9738-C6F45AA04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ACAC4764-0AE0-431D-BC38-B4C69B6434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586E60E-4802-4733-B582-04B9B2C6B8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4288C0BF-1FF0-4F9E-9DCC-015B58E1A4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4D1069E5-2C12-4DB0-9A01-25C5F86AF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D1DB-DEF6-4F84-BE2B-9FA3C9E7DE5C}" type="datetimeFigureOut">
              <a:rPr lang="es-MX" smtClean="0"/>
              <a:t>14/01/2021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8C9B1F96-DC6A-47A0-864B-0BFA0B1D9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B112D108-85E0-4629-885A-B67F0EB7F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326-AEDD-4E9D-86B6-3C618016E59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7226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BA25E59-51C7-4B75-90DE-0A7E2908F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67931109-C83A-49ED-AD33-DF69C988F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D1DB-DEF6-4F84-BE2B-9FA3C9E7DE5C}" type="datetimeFigureOut">
              <a:rPr lang="es-MX" smtClean="0"/>
              <a:t>14/01/2021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1294A109-B3F0-472E-B38F-A2D9D7A23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108A97A9-8A33-4ABC-8712-51B56A6F9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326-AEDD-4E9D-86B6-3C618016E59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179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034D1EE4-9FA1-473E-ABA2-D5050058E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D1DB-DEF6-4F84-BE2B-9FA3C9E7DE5C}" type="datetimeFigureOut">
              <a:rPr lang="es-MX" smtClean="0"/>
              <a:t>14/01/2021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A4C8D176-FB7A-4D17-9CCC-ADE08A5DC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D5962D71-0B40-481F-AD57-3D2CCBF03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326-AEDD-4E9D-86B6-3C618016E59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561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92ABCEF-690C-453B-BBD2-D58F86047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7DDF7A7-D13A-4331-B762-073B49D08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A528CC2-4409-4703-854B-2AA0E34D7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0C12A47-46C7-407D-84DA-B649F3FD3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D1DB-DEF6-4F84-BE2B-9FA3C9E7DE5C}" type="datetimeFigureOut">
              <a:rPr lang="es-MX" smtClean="0"/>
              <a:t>14/01/2021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119FD34-0D3B-448F-8A23-74046CD39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A1A2F8D-8977-411C-8FB9-219BA2D0A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326-AEDD-4E9D-86B6-3C618016E59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0623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D0BE92-F876-4BE6-9E12-4D60F6178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8A6AC03-A410-4069-BF3D-A8635DDD3A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E41CB763-ACFA-45EC-BE0E-215890EFE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D277D7B1-33DA-4EA5-9889-2756C654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D1DB-DEF6-4F84-BE2B-9FA3C9E7DE5C}" type="datetimeFigureOut">
              <a:rPr lang="es-MX" smtClean="0"/>
              <a:t>14/01/2021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4E3B66-8F84-4917-9CDB-6190E7FDB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5250703-6436-4770-8840-42981CB46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326-AEDD-4E9D-86B6-3C618016E59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5074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DE59E0E-2E7F-4E98-B359-1889D964D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EC68F344-A56E-4C65-B5EB-E2FD5145A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16183E4-BE67-41E9-8412-E9646D477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D1DB-DEF6-4F84-BE2B-9FA3C9E7DE5C}" type="datetimeFigureOut">
              <a:rPr lang="es-MX" smtClean="0"/>
              <a:t>14/01/2021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E02E80A-B0B1-4610-9A7C-290D72D5D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81A35D9-D372-40C3-98F6-B880B5931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326-AEDD-4E9D-86B6-3C618016E59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465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6751EF-C884-4152-8A51-BF18167225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AF3B5B5-970E-45B8-81C1-81C1CF5F9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62F9D86-DF37-4D4E-BD6A-5B6FD8D9E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D1DB-DEF6-4F84-BE2B-9FA3C9E7DE5C}" type="datetimeFigureOut">
              <a:rPr lang="es-MX" smtClean="0"/>
              <a:t>14/01/2021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B0BA827-2E20-408B-9395-5A7AA339D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619EEE2-3D9E-4936-AE39-95FA72B72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326-AEDD-4E9D-86B6-3C618016E59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3346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AC7D4B34-A4F9-47D7-93FE-62A6451DA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40A1C95-7E43-499C-8159-A2FBC2199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8AA8147-EEB0-4CB4-A51F-AF80ABC5F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1D1DB-DEF6-4F84-BE2B-9FA3C9E7DE5C}" type="datetimeFigureOut">
              <a:rPr lang="es-MX" smtClean="0"/>
              <a:t>14/01/2021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BA4040A-ADCD-44E9-B3CF-9E4E046311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FBDE4DE-7780-4A3A-857C-59911A20A9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85326-AEDD-4E9D-86B6-3C618016E59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0150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tmp"/><Relationship Id="rId5" Type="http://schemas.openxmlformats.org/officeDocument/2006/relationships/image" Target="../media/image6.png"/><Relationship Id="rId4" Type="http://schemas.openxmlformats.org/officeDocument/2006/relationships/image" Target="../media/image5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tm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tm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A7B28D25-CD5D-4202-8ACC-3412E9C77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rgbClr val="3333FF"/>
                </a:solidFill>
              </a:rPr>
              <a:t>Equivalent fractions 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2EDEFF67-A588-4C3F-80DE-29E30596EB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4675" y="2015331"/>
            <a:ext cx="5962650" cy="3971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93452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943D12D-693A-4D87-825D-E9D4C48A0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2"/>
                </a:solidFill>
              </a:rPr>
              <a:t>Equivalent fractions </a:t>
            </a:r>
            <a:endParaRPr lang="es-MX" sz="6000" dirty="0">
              <a:solidFill>
                <a:schemeClr val="accent2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42E033F-1C53-47EF-BA5D-B60D7329F3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9271" y="1678142"/>
            <a:ext cx="7819103" cy="5179858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4400" dirty="0" smtClean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GB" sz="440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 equivalent means equal or the same. So, equivalent fractions are fractions that have the same value, but they are written differently.</a:t>
            </a:r>
            <a:endParaRPr lang="es-MX" sz="440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8720D7C0-6ACA-4CD6-84F2-E2692F37C3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38331" y="1825625"/>
            <a:ext cx="3882001" cy="3882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07420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B1934ED-4598-4059-A005-430B05ED0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66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rgbClr val="00B050"/>
                </a:solidFill>
              </a:rPr>
              <a:t>Equivalent fractions </a:t>
            </a:r>
            <a:endParaRPr lang="es-MX" sz="60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xmlns="" id="{8C496784-645C-4BD0-8586-1C8D325E57B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85530" y="1202416"/>
                <a:ext cx="6451243" cy="5198383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endParaRPr lang="en-GB" sz="4800" dirty="0"/>
              </a:p>
              <a:p>
                <a:pPr marL="0" indent="0">
                  <a:buNone/>
                </a:pPr>
                <a:r>
                  <a:rPr lang="es-MX" sz="4800" dirty="0"/>
                  <a:t>																		</a:t>
                </a:r>
                <a:endParaRPr lang="es-MX" sz="4800" dirty="0" smtClean="0"/>
              </a:p>
              <a:p>
                <a:pPr marL="0" indent="0">
                  <a:buNone/>
                </a:pPr>
                <a:endParaRPr lang="es-MX" sz="4800" dirty="0"/>
              </a:p>
              <a:p>
                <a:pPr marL="0" indent="0">
                  <a:buNone/>
                </a:pPr>
                <a:r>
                  <a:rPr lang="es-MX" sz="4800" dirty="0"/>
                  <a:t>	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MX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s-MX" sz="4800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C496784-645C-4BD0-8586-1C8D325E57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85530" y="1202416"/>
                <a:ext cx="6451243" cy="5198383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56B789A6-E448-4E8E-BF1C-E57014E385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453715" y="4347453"/>
            <a:ext cx="2412605" cy="24126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Bocadillo: ovalado 5">
            <a:extLst>
              <a:ext uri="{FF2B5EF4-FFF2-40B4-BE49-F238E27FC236}">
                <a16:creationId xmlns:a16="http://schemas.microsoft.com/office/drawing/2014/main" xmlns="" id="{93E4769D-C18D-47D2-8CDC-7332546B3E51}"/>
              </a:ext>
            </a:extLst>
          </p:cNvPr>
          <p:cNvSpPr/>
          <p:nvPr/>
        </p:nvSpPr>
        <p:spPr>
          <a:xfrm>
            <a:off x="4527756" y="1056433"/>
            <a:ext cx="7502678" cy="3397580"/>
          </a:xfrm>
          <a:prstGeom prst="wedgeEllipseCallout">
            <a:avLst>
              <a:gd name="adj1" fmla="val 31260"/>
              <a:gd name="adj2" fmla="val 93304"/>
            </a:avLst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denominator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shows the total  amount of parts. In this case, the circle has </a:t>
            </a:r>
            <a:r>
              <a:rPr lang="en-GB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been 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cut into 2 parts and the cake into 8.</a:t>
            </a:r>
            <a:endParaRPr lang="es-MX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A0837256-9DF0-4B68-B1BA-A0DE70B016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7" t="20975" r="43043" b="29155"/>
          <a:stretch/>
        </p:blipFill>
        <p:spPr>
          <a:xfrm>
            <a:off x="695597" y="4258165"/>
            <a:ext cx="2312788" cy="209419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xmlns="" id="{9E4AA064-DA33-4AB5-B37A-384D8AEE375B}"/>
                  </a:ext>
                </a:extLst>
              </p:cNvPr>
              <p:cNvSpPr txBox="1"/>
              <p:nvPr/>
            </p:nvSpPr>
            <p:spPr>
              <a:xfrm>
                <a:off x="3478464" y="2251027"/>
                <a:ext cx="1258956" cy="1244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s-MX" sz="2800" dirty="0"/>
              </a:p>
            </p:txBody>
          </p:sp>
        </mc:Choice>
        <mc:Fallback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E4AA064-DA33-4AB5-B37A-384D8AEE3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8464" y="2251027"/>
                <a:ext cx="1258956" cy="124482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1AB36BF3-A1D0-4717-ACB1-F2097AC516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9" t="36119" r="62717" b="25721"/>
          <a:stretch/>
        </p:blipFill>
        <p:spPr>
          <a:xfrm rot="10800000">
            <a:off x="862165" y="1729726"/>
            <a:ext cx="2027583" cy="202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67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B1934ED-4598-4059-A005-430B05ED0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66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rgbClr val="00B050"/>
                </a:solidFill>
              </a:rPr>
              <a:t>Equivalent fractions </a:t>
            </a:r>
            <a:endParaRPr lang="es-MX" sz="60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xmlns="" id="{8C496784-645C-4BD0-8586-1C8D325E57B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85530" y="1202416"/>
                <a:ext cx="6451243" cy="5198383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endParaRPr lang="en-GB" sz="4800" dirty="0"/>
              </a:p>
              <a:p>
                <a:pPr marL="0" indent="0">
                  <a:buNone/>
                </a:pPr>
                <a:r>
                  <a:rPr lang="es-MX" sz="4800" dirty="0"/>
                  <a:t>																		</a:t>
                </a:r>
                <a:endParaRPr lang="es-MX" sz="4800" dirty="0" smtClean="0"/>
              </a:p>
              <a:p>
                <a:pPr marL="0" indent="0">
                  <a:buNone/>
                </a:pPr>
                <a:endParaRPr lang="es-MX" sz="4800" dirty="0"/>
              </a:p>
              <a:p>
                <a:pPr marL="0" indent="0">
                  <a:buNone/>
                </a:pPr>
                <a:r>
                  <a:rPr lang="es-MX" sz="4800" dirty="0"/>
                  <a:t>	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MX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s-MX" sz="4800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C496784-645C-4BD0-8586-1C8D325E57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85530" y="1202416"/>
                <a:ext cx="6451243" cy="5198383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A0837256-9DF0-4B68-B1BA-A0DE70B016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7" t="20975" r="43043" b="29155"/>
          <a:stretch/>
        </p:blipFill>
        <p:spPr>
          <a:xfrm>
            <a:off x="695597" y="4258165"/>
            <a:ext cx="2312788" cy="209419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xmlns="" id="{9E4AA064-DA33-4AB5-B37A-384D8AEE375B}"/>
                  </a:ext>
                </a:extLst>
              </p:cNvPr>
              <p:cNvSpPr txBox="1"/>
              <p:nvPr/>
            </p:nvSpPr>
            <p:spPr>
              <a:xfrm>
                <a:off x="3478464" y="2251027"/>
                <a:ext cx="1258956" cy="1244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s-MX" sz="2800" dirty="0"/>
              </a:p>
            </p:txBody>
          </p:sp>
        </mc:Choice>
        <mc:Fallback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E4AA064-DA33-4AB5-B37A-384D8AEE3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8464" y="2251027"/>
                <a:ext cx="1258956" cy="124482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1AB36BF3-A1D0-4717-ACB1-F2097AC5164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9" t="36119" r="62717" b="25721"/>
          <a:stretch/>
        </p:blipFill>
        <p:spPr>
          <a:xfrm rot="10800000">
            <a:off x="862165" y="1729726"/>
            <a:ext cx="2027583" cy="2027583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2" name="Marcador de contenido 7">
            <a:extLst>
              <a:ext uri="{FF2B5EF4-FFF2-40B4-BE49-F238E27FC236}">
                <a16:creationId xmlns:a16="http://schemas.microsoft.com/office/drawing/2014/main" xmlns="" id="{1E05A7BA-DB85-49A3-B493-415546A1B7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702535" y="4564382"/>
            <a:ext cx="3247587" cy="2085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Bocadillo: ovalado 8">
            <a:extLst>
              <a:ext uri="{FF2B5EF4-FFF2-40B4-BE49-F238E27FC236}">
                <a16:creationId xmlns:a16="http://schemas.microsoft.com/office/drawing/2014/main" xmlns="" id="{4126132F-49B7-43BE-825C-7F46AF8F0573}"/>
              </a:ext>
            </a:extLst>
          </p:cNvPr>
          <p:cNvSpPr/>
          <p:nvPr/>
        </p:nvSpPr>
        <p:spPr>
          <a:xfrm>
            <a:off x="4550709" y="1343118"/>
            <a:ext cx="7454580" cy="2800800"/>
          </a:xfrm>
          <a:prstGeom prst="wedgeEllipseCallout">
            <a:avLst>
              <a:gd name="adj1" fmla="val 30723"/>
              <a:gd name="adj2" fmla="val 10446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numerator represents how many pieces have been taken or coloured. </a:t>
            </a:r>
            <a:endParaRPr lang="es-MX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4449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B1934ED-4598-4059-A005-430B05ED0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0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1"/>
                </a:solidFill>
              </a:rPr>
              <a:t>Equivalent fractions </a:t>
            </a:r>
            <a:endParaRPr lang="es-MX" sz="600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xmlns="" id="{8C496784-645C-4BD0-8586-1C8D325E57B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s-MX" dirty="0"/>
                  <a:t>																																</a:t>
                </a:r>
                <a:r>
                  <a:rPr lang="es-MX" dirty="0" smtClean="0"/>
                  <a:t>          </a:t>
                </a:r>
                <a:r>
                  <a:rPr lang="es-MX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MX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s-MX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C496784-645C-4BD0-8586-1C8D325E57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A0837256-9DF0-4B68-B1BA-A0DE70B016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7" t="20975" r="43043" b="29155"/>
          <a:stretch/>
        </p:blipFill>
        <p:spPr>
          <a:xfrm>
            <a:off x="838200" y="4154762"/>
            <a:ext cx="2312788" cy="209419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xmlns="" id="{9E4AA064-DA33-4AB5-B37A-384D8AEE375B}"/>
                  </a:ext>
                </a:extLst>
              </p:cNvPr>
              <p:cNvSpPr txBox="1"/>
              <p:nvPr/>
            </p:nvSpPr>
            <p:spPr>
              <a:xfrm>
                <a:off x="3207276" y="2292625"/>
                <a:ext cx="1258956" cy="1244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s-MX" sz="2800" dirty="0"/>
              </a:p>
            </p:txBody>
          </p:sp>
        </mc:Choice>
        <mc:Fallback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E4AA064-DA33-4AB5-B37A-384D8AEE3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276" y="2292625"/>
                <a:ext cx="1258956" cy="124482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1AB36BF3-A1D0-4717-ACB1-F2097AC5164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9" t="36119" r="62717" b="25721"/>
          <a:stretch/>
        </p:blipFill>
        <p:spPr>
          <a:xfrm rot="10800000">
            <a:off x="980802" y="1729726"/>
            <a:ext cx="2027583" cy="2027583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B975C69C-B9B9-4508-96C6-A00F7FAFF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571" y="1191444"/>
            <a:ext cx="6752873" cy="528309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4000" dirty="0"/>
              <a:t>Now, let’s look at the fractions. They don’t look the same, but pay attention to the circles. </a:t>
            </a:r>
            <a:endParaRPr lang="en-GB" sz="4000" dirty="0" smtClean="0"/>
          </a:p>
          <a:p>
            <a:pPr marL="0" indent="0" algn="just">
              <a:buNone/>
            </a:pPr>
            <a:endParaRPr lang="en-GB" sz="4000" b="1" dirty="0"/>
          </a:p>
          <a:p>
            <a:pPr marL="0" indent="0" algn="just">
              <a:buNone/>
            </a:pPr>
            <a:r>
              <a:rPr lang="en-GB" sz="4000" b="1" dirty="0" smtClean="0"/>
              <a:t>Do </a:t>
            </a:r>
            <a:r>
              <a:rPr lang="en-GB" sz="4000" b="1" dirty="0"/>
              <a:t>the coloured parts look equal?</a:t>
            </a:r>
          </a:p>
          <a:p>
            <a:pPr marL="0" indent="0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b="1" dirty="0">
                <a:solidFill>
                  <a:schemeClr val="accent1"/>
                </a:solidFill>
              </a:rPr>
              <a:t>Yes, they are equal.</a:t>
            </a:r>
            <a:endParaRPr lang="es-MX" sz="4000" b="1" dirty="0">
              <a:solidFill>
                <a:schemeClr val="accent1"/>
              </a:solidFill>
            </a:endParaRP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xmlns="" id="{0CEE24D2-FAA9-401C-A9CF-F0322EDD930A}"/>
              </a:ext>
            </a:extLst>
          </p:cNvPr>
          <p:cNvCxnSpPr/>
          <p:nvPr/>
        </p:nvCxnSpPr>
        <p:spPr>
          <a:xfrm>
            <a:off x="980801" y="1210759"/>
            <a:ext cx="685767" cy="120117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xmlns="" id="{0CEE24D2-FAA9-401C-A9CF-F0322EDD930A}"/>
              </a:ext>
            </a:extLst>
          </p:cNvPr>
          <p:cNvCxnSpPr/>
          <p:nvPr/>
        </p:nvCxnSpPr>
        <p:spPr>
          <a:xfrm>
            <a:off x="608135" y="4000685"/>
            <a:ext cx="685767" cy="120117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846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8D5F2E-A7F2-447A-89A9-6FA456198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rgbClr val="FF00FF"/>
                </a:solidFill>
              </a:rPr>
              <a:t>Equivalent fractions </a:t>
            </a:r>
            <a:endParaRPr lang="es-MX" sz="6000" dirty="0">
              <a:solidFill>
                <a:srgbClr val="FF00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Marcador de contenido 3">
                <a:extLst>
                  <a:ext uri="{FF2B5EF4-FFF2-40B4-BE49-F238E27FC236}">
                    <a16:creationId xmlns:a16="http://schemas.microsoft.com/office/drawing/2014/main" xmlns="" id="{B8965D80-FBBE-4A1C-AB23-067121BE66D5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0" y="1325563"/>
                <a:ext cx="12192000" cy="5196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6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66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s-MX" sz="6600" dirty="0"/>
              </a:p>
              <a:p>
                <a:pPr marL="0" indent="0">
                  <a:buNone/>
                </a:pPr>
                <a:endParaRPr lang="es-MX" sz="6600" dirty="0"/>
              </a:p>
              <a:p>
                <a:pPr marL="0" indent="0" algn="just">
                  <a:buNone/>
                </a:pPr>
                <a:r>
                  <a:rPr lang="en-GB" sz="4000" dirty="0"/>
                  <a:t>This fractions are equivalent. The amount coloured is the same amount, even though the numerators and denominators are different, the fractions are the same or equal to each other.</a:t>
                </a:r>
              </a:p>
            </p:txBody>
          </p:sp>
        </mc:Choice>
        <mc:Fallback>
          <p:sp>
            <p:nvSpPr>
              <p:cNvPr id="4" name="Marcador de contenido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8965D80-FBBE-4A1C-AB23-067121BE66D5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25563"/>
                <a:ext cx="12192000" cy="5196166"/>
              </a:xfrm>
              <a:prstGeom prst="rect">
                <a:avLst/>
              </a:prstGeom>
              <a:blipFill rotWithShape="0">
                <a:blip r:embed="rId2"/>
                <a:stretch>
                  <a:fillRect l="-1750" r="-1750" b="-3986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6D7F76F4-B001-43E9-B3CC-9427C314C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781137" y="1734933"/>
            <a:ext cx="2030144" cy="202404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0966D8FF-B152-4CE2-9305-E97E36EEB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279" y="1657156"/>
            <a:ext cx="2310584" cy="2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1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112</Words>
  <Application>Microsoft Office PowerPoint</Application>
  <PresentationFormat>Panorámica</PresentationFormat>
  <Paragraphs>30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Times New Roman</vt:lpstr>
      <vt:lpstr>Tema de Office</vt:lpstr>
      <vt:lpstr>Equivalent fractions </vt:lpstr>
      <vt:lpstr>Equivalent fractions </vt:lpstr>
      <vt:lpstr>Equivalent fractions </vt:lpstr>
      <vt:lpstr>Equivalent fractions </vt:lpstr>
      <vt:lpstr>Equivalent fractions </vt:lpstr>
      <vt:lpstr>Equivalent fractions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Letty Harper VS</dc:creator>
  <cp:lastModifiedBy>sergio velazquez garcia</cp:lastModifiedBy>
  <cp:revision>12</cp:revision>
  <dcterms:created xsi:type="dcterms:W3CDTF">2020-12-01T16:56:43Z</dcterms:created>
  <dcterms:modified xsi:type="dcterms:W3CDTF">2021-01-14T22:47:19Z</dcterms:modified>
</cp:coreProperties>
</file>