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37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4487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712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4056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853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8646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9120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0248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4251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2051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807724-2D77-43F3-B817-686E2B150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01A32D8-8FC9-4069-BA60-BA88A7EC6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C3733BF-ACC1-4DB1-AC98-6128D6BD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727E4E7-BCEF-41BD-B9DD-F03756FE8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D442FAC-44D3-44A1-B52D-C4736CA4F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21094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0E3A8C-8E75-42FA-BCEB-9689C5862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B96C7C9-98FA-4F82-AC9E-0B3F46C62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9FAB112-54A5-4DF5-B033-5E0EFCD052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FEEFCEA-A7B6-4421-9BC2-5CDDF8BA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B8576C8-F526-4417-A7E5-B9411E3CD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D298B3D-9770-43E1-8207-30D2D051F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204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420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36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30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250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850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5463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916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667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BF77E2E-F91A-4B21-8521-EF416F5F2F58}" type="datetimeFigureOut">
              <a:rPr lang="es-MX" smtClean="0"/>
              <a:t>12/01/2021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A283B11-CE3F-40D2-B883-CC946C4A495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309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75629FAA-B3C1-4E67-ACF1-5A561DEF8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3" y="0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chemeClr val="accent5"/>
                </a:solidFill>
              </a:rPr>
              <a:t>Array</a:t>
            </a:r>
          </a:p>
        </p:txBody>
      </p:sp>
      <p:pic>
        <p:nvPicPr>
          <p:cNvPr id="1026" name="Picture 2" descr="Calabazas de halloween con naranja Foto Premium ">
            <a:extLst>
              <a:ext uri="{FF2B5EF4-FFF2-40B4-BE49-F238E27FC236}">
                <a16:creationId xmlns:a16="http://schemas.microsoft.com/office/drawing/2014/main" xmlns="" id="{EEFB6F4A-3DC0-4925-9B19-B49DE70901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6547" y="1275207"/>
            <a:ext cx="3598901" cy="5179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18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A4B9ED-208E-4E7A-8DEF-293FFF85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chemeClr val="accent2"/>
                </a:solidFill>
              </a:rPr>
              <a:t>Array</a:t>
            </a:r>
            <a:endParaRPr lang="es-MX" sz="6000" dirty="0">
              <a:solidFill>
                <a:schemeClr val="accent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84C7A01-6D77-46FE-971D-92F653D24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465" y="1825625"/>
            <a:ext cx="612058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 array uses ROWS and COLUMNS to solve and represent a multiplication problem.</a:t>
            </a:r>
          </a:p>
          <a:p>
            <a:pPr marL="0" indent="0" algn="just">
              <a:buNone/>
            </a:pP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2050" name="Picture 2" descr="Filas y columnas de dibujado a mano colección de calabaza de halloween vector gratuito">
            <a:extLst>
              <a:ext uri="{FF2B5EF4-FFF2-40B4-BE49-F238E27FC236}">
                <a16:creationId xmlns:a16="http://schemas.microsoft.com/office/drawing/2014/main" xmlns="" id="{92D1136F-1DB5-4067-8B43-1F16E86D390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4355" y="1825625"/>
            <a:ext cx="4351338" cy="4351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2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A4B9ED-208E-4E7A-8DEF-293FFF857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5626"/>
            <a:ext cx="10364451" cy="1596177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rgbClr val="7030A0"/>
                </a:solidFill>
              </a:rPr>
              <a:t>Array</a:t>
            </a:r>
            <a:endParaRPr lang="es-MX" sz="6000" dirty="0">
              <a:solidFill>
                <a:srgbClr val="7030A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84C7A01-6D77-46FE-971D-92F653D24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111" y="1161947"/>
            <a:ext cx="11430624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ROW is a horizontal line.</a:t>
            </a:r>
          </a:p>
          <a:p>
            <a:pPr marL="0" indent="0" algn="just">
              <a:buNone/>
            </a:pPr>
            <a:endParaRPr lang="en-GB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GB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GB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n-GB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es-MX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CFA062-AF6D-4071-85E2-780A14280A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4241214"/>
            <a:ext cx="11471787" cy="26215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MX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COLUMN </a:t>
            </a:r>
            <a:r>
              <a:rPr lang="es-MX" sz="6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MX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vertical line.</a:t>
            </a:r>
          </a:p>
          <a:p>
            <a:endParaRPr lang="es-MX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s-MX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MX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494CED0C-DA34-469B-9557-0F0EA08E347A}"/>
              </a:ext>
            </a:extLst>
          </p:cNvPr>
          <p:cNvCxnSpPr/>
          <p:nvPr/>
        </p:nvCxnSpPr>
        <p:spPr>
          <a:xfrm>
            <a:off x="1102235" y="3439110"/>
            <a:ext cx="8138438" cy="3421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xmlns="" id="{93E2883A-0468-4E0D-BBD4-85192DD851D9}"/>
              </a:ext>
            </a:extLst>
          </p:cNvPr>
          <p:cNvCxnSpPr/>
          <p:nvPr/>
        </p:nvCxnSpPr>
        <p:spPr>
          <a:xfrm>
            <a:off x="11423480" y="1393551"/>
            <a:ext cx="48307" cy="52133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766916" y="1393551"/>
            <a:ext cx="1917290" cy="766916"/>
          </a:xfrm>
          <a:prstGeom prst="roundRect">
            <a:avLst/>
          </a:prstGeom>
          <a:noFill/>
          <a:ln w="762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5171454" y="2160467"/>
            <a:ext cx="0" cy="11701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>
            <a:off x="6737084" y="5229540"/>
            <a:ext cx="0" cy="106462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redondeado 16"/>
          <p:cNvSpPr/>
          <p:nvPr/>
        </p:nvSpPr>
        <p:spPr>
          <a:xfrm>
            <a:off x="4178710" y="1362355"/>
            <a:ext cx="4272116" cy="766916"/>
          </a:xfrm>
          <a:prstGeom prst="roundRect">
            <a:avLst/>
          </a:prstGeom>
          <a:noFill/>
          <a:ln w="762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Rectángulo redondeado 17"/>
          <p:cNvSpPr/>
          <p:nvPr/>
        </p:nvSpPr>
        <p:spPr>
          <a:xfrm>
            <a:off x="661081" y="4447876"/>
            <a:ext cx="3097786" cy="766916"/>
          </a:xfrm>
          <a:prstGeom prst="roundRect">
            <a:avLst/>
          </a:prstGeom>
          <a:noFill/>
          <a:ln w="762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Rectángulo redondeado 18"/>
          <p:cNvSpPr/>
          <p:nvPr/>
        </p:nvSpPr>
        <p:spPr>
          <a:xfrm>
            <a:off x="5171454" y="4447876"/>
            <a:ext cx="3132513" cy="766916"/>
          </a:xfrm>
          <a:prstGeom prst="roundRect">
            <a:avLst/>
          </a:prstGeom>
          <a:noFill/>
          <a:ln w="762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1" name="Conector recto de flecha 20"/>
          <p:cNvCxnSpPr/>
          <p:nvPr/>
        </p:nvCxnSpPr>
        <p:spPr>
          <a:xfrm flipV="1">
            <a:off x="6737084" y="6356555"/>
            <a:ext cx="4486439" cy="1474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21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9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A4B9ED-208E-4E7A-8DEF-293FFF857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24116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chemeClr val="accent1"/>
                </a:solidFill>
              </a:rPr>
              <a:t>Array</a:t>
            </a:r>
            <a:endParaRPr lang="es-MX" sz="6000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84C7A01-6D77-46FE-971D-92F653D24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17639"/>
            <a:ext cx="12192000" cy="51593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GB" sz="4000" dirty="0"/>
              <a:t>Let’s look at the following array</a:t>
            </a:r>
            <a:r>
              <a:rPr lang="en-GB" sz="4000" dirty="0" smtClean="0"/>
              <a:t>.</a:t>
            </a:r>
            <a:endParaRPr lang="en-GB" sz="4000" dirty="0"/>
          </a:p>
          <a:p>
            <a:pPr marL="0" indent="0" algn="just">
              <a:buNone/>
            </a:pPr>
            <a:r>
              <a:rPr lang="en-GB" sz="4000" dirty="0"/>
              <a:t>There are 2 ROWS of monsters and there are 3 columns of </a:t>
            </a:r>
            <a:r>
              <a:rPr lang="en-GB" sz="4000" dirty="0" smtClean="0"/>
              <a:t>monsters.</a:t>
            </a:r>
          </a:p>
          <a:p>
            <a:pPr marL="0" indent="0" algn="just">
              <a:buNone/>
            </a:pPr>
            <a:endParaRPr lang="en-GB" sz="4000" b="1" dirty="0">
              <a:solidFill>
                <a:srgbClr val="FF0066"/>
              </a:solidFill>
            </a:endParaRPr>
          </a:p>
          <a:p>
            <a:pPr marL="0" indent="0" algn="just">
              <a:buNone/>
            </a:pPr>
            <a:r>
              <a:rPr lang="en-GB" sz="4800" b="1" dirty="0" smtClean="0">
                <a:solidFill>
                  <a:srgbClr val="FF0066"/>
                </a:solidFill>
              </a:rPr>
              <a:t>2 </a:t>
            </a:r>
            <a:r>
              <a:rPr lang="en-GB" sz="4800" b="1" dirty="0">
                <a:solidFill>
                  <a:srgbClr val="FF0066"/>
                </a:solidFill>
              </a:rPr>
              <a:t>rows x 3 columns = 6</a:t>
            </a:r>
          </a:p>
          <a:p>
            <a:pPr marL="0" indent="0" algn="just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endParaRPr lang="es-MX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CFA062-AF6D-4071-85E2-780A14280A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88966" y="1908175"/>
            <a:ext cx="5181600" cy="4351338"/>
          </a:xfrm>
        </p:spPr>
        <p:txBody>
          <a:bodyPr>
            <a:normAutofit/>
          </a:bodyPr>
          <a:lstStyle/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3078" name="Picture 6" descr="Pack de varios monstruos vector gratuito">
            <a:extLst>
              <a:ext uri="{FF2B5EF4-FFF2-40B4-BE49-F238E27FC236}">
                <a16:creationId xmlns:a16="http://schemas.microsoft.com/office/drawing/2014/main" xmlns="" id="{130F816C-7863-4B9C-9522-46565E047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069" y="2883038"/>
            <a:ext cx="3974962" cy="3974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66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003F9BB-104F-4048-AFDC-C7E7537F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24116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rgbClr val="FF0066"/>
                </a:solidFill>
              </a:rPr>
              <a:t>Array</a:t>
            </a:r>
            <a:endParaRPr lang="es-MX" sz="6000" dirty="0">
              <a:solidFill>
                <a:srgbClr val="FF0066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5CD3D7-1547-4C0A-9774-7BEDB297D4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855406"/>
            <a:ext cx="12192000" cy="53215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400" dirty="0"/>
              <a:t>Let’s look at another example.</a:t>
            </a:r>
          </a:p>
          <a:p>
            <a:pPr marL="0" indent="0">
              <a:buNone/>
            </a:pPr>
            <a:endParaRPr lang="en-GB" sz="500" dirty="0"/>
          </a:p>
          <a:p>
            <a:pPr marL="0" indent="0">
              <a:buNone/>
            </a:pPr>
            <a:r>
              <a:rPr lang="en-GB" sz="4400" dirty="0"/>
              <a:t>There are 3 ROWS of planets and 3 COLUMNS of planets. </a:t>
            </a:r>
            <a:endParaRPr lang="en-GB" sz="4400" dirty="0"/>
          </a:p>
          <a:p>
            <a:pPr marL="0" indent="0">
              <a:buNone/>
            </a:pPr>
            <a:endParaRPr lang="en-GB" sz="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GB" sz="4400" b="1" dirty="0" smtClean="0">
                <a:solidFill>
                  <a:schemeClr val="accent1">
                    <a:lumMod val="75000"/>
                  </a:schemeClr>
                </a:solidFill>
              </a:rPr>
              <a:t>3 </a:t>
            </a:r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rows x 3 columns= 9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endParaRPr lang="es-MX" sz="44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928985D8-AFF3-43A1-9B2D-9C582DD4ECD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9280" y="2849052"/>
            <a:ext cx="4282229" cy="3831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223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462FB4-E93D-4C43-9A16-4A9EB2AA5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42103"/>
          </a:xfrm>
        </p:spPr>
        <p:txBody>
          <a:bodyPr>
            <a:normAutofit/>
          </a:bodyPr>
          <a:lstStyle/>
          <a:p>
            <a:pPr algn="ctr"/>
            <a:r>
              <a:rPr lang="es-MX" sz="6000" b="1" dirty="0">
                <a:solidFill>
                  <a:schemeClr val="accent4"/>
                </a:solidFill>
              </a:rPr>
              <a:t>Array</a:t>
            </a:r>
            <a:endParaRPr lang="es-MX" sz="6000" dirty="0">
              <a:solidFill>
                <a:schemeClr val="accent4"/>
              </a:solidFill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534EA933-524D-455B-A80D-9B5C9E04B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867" y="2285572"/>
            <a:ext cx="4351338" cy="4351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Bocadillo: ovalado 4">
            <a:extLst>
              <a:ext uri="{FF2B5EF4-FFF2-40B4-BE49-F238E27FC236}">
                <a16:creationId xmlns:a16="http://schemas.microsoft.com/office/drawing/2014/main" xmlns="" id="{10892BE4-438A-4A83-BB9B-3BC2BBB52031}"/>
              </a:ext>
            </a:extLst>
          </p:cNvPr>
          <p:cNvSpPr/>
          <p:nvPr/>
        </p:nvSpPr>
        <p:spPr>
          <a:xfrm>
            <a:off x="4685071" y="996050"/>
            <a:ext cx="7506929" cy="3590697"/>
          </a:xfrm>
          <a:prstGeom prst="wedgeEllipseCallout">
            <a:avLst>
              <a:gd name="adj1" fmla="val -64612"/>
              <a:gd name="adj2" fmla="val 40023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Now, go to page 43 and follow the instructions.</a:t>
            </a:r>
            <a:endParaRPr lang="es-MX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015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54</TotalTime>
  <Words>98</Words>
  <Application>Microsoft Office PowerPoint</Application>
  <PresentationFormat>Panorámica</PresentationFormat>
  <Paragraphs>30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Tw Cen MT</vt:lpstr>
      <vt:lpstr>Gota</vt:lpstr>
      <vt:lpstr>Array</vt:lpstr>
      <vt:lpstr>Array</vt:lpstr>
      <vt:lpstr>Array</vt:lpstr>
      <vt:lpstr>Array</vt:lpstr>
      <vt:lpstr>Array</vt:lpstr>
      <vt:lpstr>Array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Array</dc:title>
  <dc:creator>Letty Harper VS</dc:creator>
  <cp:lastModifiedBy>sergio velazquez garcia</cp:lastModifiedBy>
  <cp:revision>9</cp:revision>
  <dcterms:created xsi:type="dcterms:W3CDTF">2020-11-25T19:54:02Z</dcterms:created>
  <dcterms:modified xsi:type="dcterms:W3CDTF">2021-01-13T00:08:16Z</dcterms:modified>
</cp:coreProperties>
</file>