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37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D6A1A1-4635-4EDF-9221-A88F49A57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6EBB458-0E7D-44D3-B410-094BD635F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3863F94-B46D-4B77-A452-4B2211E66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8887DAD-745C-40D4-9D15-780D7103E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CCE945-89EE-4663-BB99-A0306E61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607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ED320B-465F-40E0-AA6D-768D38DDC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6F363E0-1BA1-43DC-B454-8B2F667FB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5D29123-BD8A-4852-8B5A-18F6BA76C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2FBD5C7-B262-4356-BCCD-7B0649319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8618B82-E405-432F-A5E2-C2A1B1E21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0450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903522-9272-40B6-932B-4276704EA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667280C-148D-47D0-A8F1-164972215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AF7E26-21C9-4230-B66F-430F3B9A7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876105C-8308-4C9A-9411-91D3BE6F1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919986D-FE63-4FAE-AEAC-8EB9CCE8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5815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523941-0DB8-4E18-9807-86CB353E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0D1A9B-D1E7-4126-9703-635ED9332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66EBF8C-F841-463D-94D1-D9A5E3E4A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2F7C65F-41A8-483D-B27B-9CECE6D01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03B6B8E-0A1D-45E4-B4CF-6ADF85641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278A9D4-49F5-4036-99DA-5FD4878F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6208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E807187-13FE-4058-8558-16B65AF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7D4EB25-4202-49CB-88E9-6DEE49F66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079A97A-1CD2-4541-A9E3-50980E6FD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C2C1481B-A407-46DF-8293-94389D39A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ABDD08A4-0DAC-457D-BB87-9C978F4EA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FC58ECA-44E7-4DC0-9387-F7864098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4A2AD1FE-16A9-4F44-AA2D-E593FC0D5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6D6079F-861B-4FBA-8984-BE99463C5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68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D31969D-AC5E-4CA2-8752-1F3DC6E02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F592A90-4C5B-43E5-9193-DB5F0B76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60D025C3-95D5-4A31-9E23-B88473326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E8280AA0-1F65-40A9-9AE2-5D1A59E1A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05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40789DD0-C01E-49FB-96D7-41341B4B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6F6CD31-506D-42E5-AF67-F97A78769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4EF1349-215B-4A80-8791-2B82E7A21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696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1B30D0-D89D-4AB4-8A20-5649CFCDD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56A9F92-C528-4203-8FF2-A42D26A01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0CD4202-92D3-4329-92E7-04ACDCFE5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AF0A8DA-A968-4395-B1D7-9E3D35A37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375DD9B-7EFB-4D9A-A015-DE2372D4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58DA811-4B92-4DDE-AAEB-44CA84738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043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A69F1C-6F23-47B0-A5DA-AB199A405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FCC73EB-A0D1-4D6A-80A3-FCDD695B74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EFF3293-8C8A-4A10-B39B-B80DE9857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7254F1B-A040-4C2F-A731-B2D859CE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6A4F047-152E-4D4E-8860-A394487C4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46871F9-CDAB-4CA9-9DFD-F025FDE2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315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D54B83-9F1E-4F48-9451-777FEC759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6DE7076-5A4E-4F55-B6BF-4A453EF04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E5BA2D5-6CB1-4034-93A6-A13F942C0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899C9AC-4AFF-4602-835A-ACD40207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87BC43D-1887-4955-BEBD-B463035C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623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AB717662-2116-46EA-9EE9-071576E231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3361B73-64C4-4AA2-AFCF-67A15AD47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1A19D4-FEAA-4034-9BB3-BD790D11F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DDD9610-A724-4E4D-8118-0F406CA58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2264DC3-6698-47D2-B94A-BDB1E0315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401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35B488A6-4A71-4F5A-9C6D-893F5DF70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382EB06-31C9-450A-A2A1-CD5621AEA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EB19C8C-AADA-4FB6-8D47-D898A3719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ECEE-CAA5-474D-80A0-B7C6DA15BBB3}" type="datetimeFigureOut">
              <a:rPr lang="es-MX" smtClean="0"/>
              <a:t>11/01/2021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C734155-FEC4-4EC4-A9BC-85EF16FF7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6FBE547-AD3F-4DDB-BDF4-CA4BFC96B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BDD6C-2FF4-4716-9C02-C366859224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89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766327D9-C9F1-4D5E-A998-27AD74E4B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5"/>
                </a:solidFill>
              </a:rPr>
              <a:t>Addition &amp; Subtraction</a:t>
            </a:r>
            <a:endParaRPr lang="es-MX" sz="6000" b="1" dirty="0">
              <a:solidFill>
                <a:schemeClr val="accent5"/>
              </a:solidFill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F9B111EA-F7A0-492A-94A2-F15A506C8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9825" y="1825625"/>
            <a:ext cx="307235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1201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A2D95D-D07A-4921-8217-ED63D7EFB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tx2"/>
                </a:solidFill>
              </a:rPr>
              <a:t>Addition</a:t>
            </a:r>
            <a:endParaRPr lang="es-MX" sz="6000" b="1" dirty="0">
              <a:solidFill>
                <a:schemeClr val="tx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D5B6095-14C5-4EBF-8399-95F5B8D01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232" y="1342103"/>
            <a:ext cx="5857568" cy="4834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/>
              <a:t>Do you remember this sign </a:t>
            </a:r>
            <a:r>
              <a:rPr lang="en-GB" sz="4000" b="1" dirty="0">
                <a:solidFill>
                  <a:schemeClr val="accent5"/>
                </a:solidFill>
              </a:rPr>
              <a:t>+</a:t>
            </a:r>
            <a:r>
              <a:rPr lang="en-GB" sz="3200" dirty="0"/>
              <a:t> ? Yes, this sign means add, addition or plus.</a:t>
            </a:r>
          </a:p>
          <a:p>
            <a:pPr marL="0" indent="0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4400" dirty="0"/>
              <a:t>4 + 3 = 7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First look at the first number. Now you add 3 more to that first number. So, 4 add 3 equals 7.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AC69321-F411-4B23-A35E-3AD68859A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799" y="1548581"/>
            <a:ext cx="5896897" cy="46283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You can use counters or a number line. Let’s use counters.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		</a:t>
            </a:r>
            <a:r>
              <a:rPr lang="en-GB" sz="6600" dirty="0"/>
              <a:t>+</a:t>
            </a:r>
            <a:r>
              <a:rPr lang="en-GB" sz="3200" dirty="0"/>
              <a:t>	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957390" y="3073940"/>
            <a:ext cx="756015" cy="739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957390" y="3959330"/>
            <a:ext cx="756015" cy="739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957390" y="4844720"/>
            <a:ext cx="756015" cy="739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957390" y="5730110"/>
            <a:ext cx="756015" cy="739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8580940" y="3562915"/>
            <a:ext cx="756015" cy="739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8580940" y="4454581"/>
            <a:ext cx="756015" cy="739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8627482" y="5340130"/>
            <a:ext cx="756015" cy="7392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191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A2D95D-D07A-4921-8217-ED63D7EFB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4"/>
                </a:solidFill>
              </a:rPr>
              <a:t>Addition</a:t>
            </a:r>
            <a:endParaRPr lang="es-MX" sz="6000" b="1" dirty="0">
              <a:solidFill>
                <a:schemeClr val="accent4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D5B6095-14C5-4EBF-8399-95F5B8D01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78" y="1356852"/>
            <a:ext cx="5784122" cy="4820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Let’s try another example.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		4 + 4 = 8</a:t>
            </a:r>
          </a:p>
          <a:p>
            <a:pPr marL="0" indent="0">
              <a:buNone/>
            </a:pPr>
            <a:r>
              <a:rPr lang="en-GB" sz="3600" dirty="0"/>
              <a:t>Let’s use a number line now.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AC69321-F411-4B23-A35E-3AD68859A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		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BE977C1-E743-47FF-95F0-2C60A1FC2A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5" t="61357" r="24891" b="28346"/>
          <a:stretch/>
        </p:blipFill>
        <p:spPr>
          <a:xfrm>
            <a:off x="636103" y="4726815"/>
            <a:ext cx="6162261" cy="675861"/>
          </a:xfrm>
          <a:prstGeom prst="rect">
            <a:avLst/>
          </a:prstGeom>
        </p:spPr>
      </p:pic>
      <p:sp>
        <p:nvSpPr>
          <p:cNvPr id="12" name="Flecha: curvada hacia abajo 11">
            <a:extLst>
              <a:ext uri="{FF2B5EF4-FFF2-40B4-BE49-F238E27FC236}">
                <a16:creationId xmlns:a16="http://schemas.microsoft.com/office/drawing/2014/main" xmlns="" id="{16ABDABC-EAEC-4243-86D3-F856DBE170E6}"/>
              </a:ext>
            </a:extLst>
          </p:cNvPr>
          <p:cNvSpPr/>
          <p:nvPr/>
        </p:nvSpPr>
        <p:spPr>
          <a:xfrm>
            <a:off x="3114262" y="4253948"/>
            <a:ext cx="661326" cy="675861"/>
          </a:xfrm>
          <a:prstGeom prst="curved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1B44A9FD-3E5B-4A4C-AC21-772041A62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789" y="4253948"/>
            <a:ext cx="5046219" cy="2265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Bocadillo: ovalado 15">
            <a:extLst>
              <a:ext uri="{FF2B5EF4-FFF2-40B4-BE49-F238E27FC236}">
                <a16:creationId xmlns:a16="http://schemas.microsoft.com/office/drawing/2014/main" xmlns="" id="{696A95B3-2E0A-4F5F-B207-0A7E27E7FCED}"/>
              </a:ext>
            </a:extLst>
          </p:cNvPr>
          <p:cNvSpPr/>
          <p:nvPr/>
        </p:nvSpPr>
        <p:spPr>
          <a:xfrm>
            <a:off x="7198789" y="1825625"/>
            <a:ext cx="3423122" cy="1261234"/>
          </a:xfrm>
          <a:prstGeom prst="wedgeEllipseCallout">
            <a:avLst>
              <a:gd name="adj1" fmla="val 29947"/>
              <a:gd name="adj2" fmla="val 17081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Well done!</a:t>
            </a:r>
            <a:endParaRPr lang="es-MX" sz="3600" dirty="0"/>
          </a:p>
        </p:txBody>
      </p:sp>
      <p:sp>
        <p:nvSpPr>
          <p:cNvPr id="9" name="Flecha: curvada hacia abajo 11">
            <a:extLst>
              <a:ext uri="{FF2B5EF4-FFF2-40B4-BE49-F238E27FC236}">
                <a16:creationId xmlns:a16="http://schemas.microsoft.com/office/drawing/2014/main" xmlns="" id="{16ABDABC-EAEC-4243-86D3-F856DBE170E6}"/>
              </a:ext>
            </a:extLst>
          </p:cNvPr>
          <p:cNvSpPr/>
          <p:nvPr/>
        </p:nvSpPr>
        <p:spPr>
          <a:xfrm>
            <a:off x="3604110" y="4253946"/>
            <a:ext cx="661326" cy="675861"/>
          </a:xfrm>
          <a:prstGeom prst="curved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Flecha: curvada hacia abajo 11">
            <a:extLst>
              <a:ext uri="{FF2B5EF4-FFF2-40B4-BE49-F238E27FC236}">
                <a16:creationId xmlns:a16="http://schemas.microsoft.com/office/drawing/2014/main" xmlns="" id="{16ABDABC-EAEC-4243-86D3-F856DBE170E6}"/>
              </a:ext>
            </a:extLst>
          </p:cNvPr>
          <p:cNvSpPr/>
          <p:nvPr/>
        </p:nvSpPr>
        <p:spPr>
          <a:xfrm>
            <a:off x="4123391" y="4253946"/>
            <a:ext cx="661326" cy="675861"/>
          </a:xfrm>
          <a:prstGeom prst="curved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Flecha: curvada hacia abajo 11">
            <a:extLst>
              <a:ext uri="{FF2B5EF4-FFF2-40B4-BE49-F238E27FC236}">
                <a16:creationId xmlns:a16="http://schemas.microsoft.com/office/drawing/2014/main" xmlns="" id="{16ABDABC-EAEC-4243-86D3-F856DBE170E6}"/>
              </a:ext>
            </a:extLst>
          </p:cNvPr>
          <p:cNvSpPr/>
          <p:nvPr/>
        </p:nvSpPr>
        <p:spPr>
          <a:xfrm>
            <a:off x="4642672" y="4246066"/>
            <a:ext cx="661326" cy="675861"/>
          </a:xfrm>
          <a:prstGeom prst="curved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2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6" grpId="0" animBg="1"/>
      <p:bldP spid="9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119EF66-4BFA-466F-8CB1-96D848E0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Addition</a:t>
            </a:r>
            <a:endParaRPr lang="es-MX" sz="6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941E263-72EE-459B-8C7D-1DA73E2C7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38469"/>
            <a:ext cx="7056120" cy="55195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dirty="0"/>
              <a:t>Now let’s complete the chain number using addition. </a:t>
            </a: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Look</a:t>
            </a:r>
            <a:r>
              <a:rPr lang="en-GB" sz="4000" dirty="0"/>
              <a:t>!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/>
              <a:t>3 + 4 = </a:t>
            </a:r>
            <a:r>
              <a:rPr lang="en-GB" sz="4000" dirty="0">
                <a:solidFill>
                  <a:schemeClr val="accent4"/>
                </a:solidFill>
              </a:rPr>
              <a:t>7</a:t>
            </a:r>
            <a:r>
              <a:rPr lang="en-GB" sz="4000" dirty="0"/>
              <a:t>    </a:t>
            </a:r>
            <a:r>
              <a:rPr lang="en-GB" sz="4000" dirty="0" smtClean="0">
                <a:solidFill>
                  <a:schemeClr val="accent4"/>
                </a:solidFill>
              </a:rPr>
              <a:t>7</a:t>
            </a:r>
            <a:r>
              <a:rPr lang="en-GB" sz="4000" dirty="0" smtClean="0"/>
              <a:t> </a:t>
            </a:r>
            <a:r>
              <a:rPr lang="en-GB" sz="4000" dirty="0"/>
              <a:t>+2 = </a:t>
            </a:r>
            <a:r>
              <a:rPr lang="en-GB" sz="4000" dirty="0">
                <a:solidFill>
                  <a:schemeClr val="accent1"/>
                </a:solidFill>
              </a:rPr>
              <a:t>9</a:t>
            </a:r>
            <a:r>
              <a:rPr lang="en-GB" sz="4000" dirty="0"/>
              <a:t>   </a:t>
            </a:r>
            <a:r>
              <a:rPr lang="en-GB" sz="4000" dirty="0" smtClean="0"/>
              <a:t>  </a:t>
            </a:r>
            <a:r>
              <a:rPr lang="en-GB" sz="4000" dirty="0">
                <a:solidFill>
                  <a:schemeClr val="accent1"/>
                </a:solidFill>
              </a:rPr>
              <a:t>9</a:t>
            </a:r>
            <a:r>
              <a:rPr lang="en-GB" sz="4000" dirty="0"/>
              <a:t> +3 = 12...</a:t>
            </a:r>
          </a:p>
          <a:p>
            <a:pPr marL="0" indent="0">
              <a:buNone/>
            </a:pPr>
            <a:endParaRPr lang="en-GB" sz="40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F5AF40A4-3FA5-4CCA-A696-0318E58D2B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78040" y="3747787"/>
            <a:ext cx="4724400" cy="2915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Bocadillo: ovalado 5">
            <a:extLst>
              <a:ext uri="{FF2B5EF4-FFF2-40B4-BE49-F238E27FC236}">
                <a16:creationId xmlns:a16="http://schemas.microsoft.com/office/drawing/2014/main" xmlns="" id="{DB3EFDDF-ED4A-4668-86FB-B532F6276FB2}"/>
              </a:ext>
            </a:extLst>
          </p:cNvPr>
          <p:cNvSpPr/>
          <p:nvPr/>
        </p:nvSpPr>
        <p:spPr>
          <a:xfrm>
            <a:off x="6233160" y="1338469"/>
            <a:ext cx="5565549" cy="1906175"/>
          </a:xfrm>
          <a:prstGeom prst="wedgeEllipseCallout">
            <a:avLst>
              <a:gd name="adj1" fmla="val 6613"/>
              <a:gd name="adj2" fmla="val 1259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Can you continue? </a:t>
            </a:r>
            <a:endParaRPr lang="en-GB" sz="2800" dirty="0" smtClean="0"/>
          </a:p>
          <a:p>
            <a:pPr algn="ctr"/>
            <a:r>
              <a:rPr lang="en-GB" sz="2800" dirty="0" smtClean="0"/>
              <a:t>You </a:t>
            </a:r>
            <a:r>
              <a:rPr lang="en-GB" sz="2800" dirty="0"/>
              <a:t>star the next addition with result of the last one.</a:t>
            </a:r>
            <a:endParaRPr lang="es-MX" sz="2800" dirty="0"/>
          </a:p>
        </p:txBody>
      </p:sp>
      <p:sp>
        <p:nvSpPr>
          <p:cNvPr id="7" name="Flecha: curvada hacia abajo 6">
            <a:extLst>
              <a:ext uri="{FF2B5EF4-FFF2-40B4-BE49-F238E27FC236}">
                <a16:creationId xmlns:a16="http://schemas.microsoft.com/office/drawing/2014/main" xmlns="" id="{772BF90F-6F7A-492F-B796-84678FC04909}"/>
              </a:ext>
            </a:extLst>
          </p:cNvPr>
          <p:cNvSpPr/>
          <p:nvPr/>
        </p:nvSpPr>
        <p:spPr>
          <a:xfrm>
            <a:off x="1686174" y="4301249"/>
            <a:ext cx="843666" cy="3530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" name="Flecha: curvada hacia abajo 7">
            <a:extLst>
              <a:ext uri="{FF2B5EF4-FFF2-40B4-BE49-F238E27FC236}">
                <a16:creationId xmlns:a16="http://schemas.microsoft.com/office/drawing/2014/main" xmlns="" id="{D555E7D9-C016-45AB-A501-0F854C651216}"/>
              </a:ext>
            </a:extLst>
          </p:cNvPr>
          <p:cNvSpPr/>
          <p:nvPr/>
        </p:nvSpPr>
        <p:spPr>
          <a:xfrm>
            <a:off x="3792276" y="4301250"/>
            <a:ext cx="840684" cy="3530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6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A2D95D-D07A-4921-8217-ED63D7EFB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3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tx2"/>
                </a:solidFill>
              </a:rPr>
              <a:t>Subtraction</a:t>
            </a:r>
            <a:endParaRPr lang="es-MX" sz="6000" b="1" dirty="0">
              <a:solidFill>
                <a:schemeClr val="tx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D5B6095-14C5-4EBF-8399-95F5B8D01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19200"/>
            <a:ext cx="6385560" cy="4957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Do you remember this sign </a:t>
            </a:r>
            <a:r>
              <a:rPr lang="en-GB" sz="4400" b="1" dirty="0">
                <a:solidFill>
                  <a:schemeClr val="accent5"/>
                </a:solidFill>
              </a:rPr>
              <a:t>-</a:t>
            </a:r>
            <a:r>
              <a:rPr lang="en-GB" sz="3600" dirty="0"/>
              <a:t>? Yes, this sign means minus, subtraction or take away.</a:t>
            </a:r>
          </a:p>
          <a:p>
            <a:pPr marL="0" indent="0">
              <a:buNone/>
            </a:pPr>
            <a:endParaRPr lang="en-GB" sz="1400" dirty="0"/>
          </a:p>
          <a:p>
            <a:pPr marL="0" indent="0" algn="ctr">
              <a:buNone/>
            </a:pPr>
            <a:r>
              <a:rPr lang="en-GB" sz="4800" dirty="0"/>
              <a:t>4 - 3 = 1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3600" dirty="0"/>
              <a:t>First look at the first number. Now you take away 3 to that first number. So, 4 minus 3 equals 1.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AC69321-F411-4B23-A35E-3AD68859A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9200"/>
            <a:ext cx="5836920" cy="4957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You can use counters or a number line. Let’s use counters.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	  	= 1	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519405" y="2784248"/>
            <a:ext cx="875969" cy="9057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FB303F7-043F-4231-BDA8-5D504887813D}"/>
              </a:ext>
            </a:extLst>
          </p:cNvPr>
          <p:cNvCxnSpPr>
            <a:cxnSpLocks/>
          </p:cNvCxnSpPr>
          <p:nvPr/>
        </p:nvCxnSpPr>
        <p:spPr>
          <a:xfrm flipH="1">
            <a:off x="6739058" y="2851787"/>
            <a:ext cx="436659" cy="8077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519405" y="3786587"/>
            <a:ext cx="875969" cy="9057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535306" y="4788926"/>
            <a:ext cx="875969" cy="9057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B671B54A-02E6-4B87-8EAB-B7186C3C196C}"/>
              </a:ext>
            </a:extLst>
          </p:cNvPr>
          <p:cNvSpPr/>
          <p:nvPr/>
        </p:nvSpPr>
        <p:spPr>
          <a:xfrm>
            <a:off x="6535306" y="5791265"/>
            <a:ext cx="875969" cy="9057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8FB303F7-043F-4231-BDA8-5D504887813D}"/>
              </a:ext>
            </a:extLst>
          </p:cNvPr>
          <p:cNvCxnSpPr>
            <a:cxnSpLocks/>
          </p:cNvCxnSpPr>
          <p:nvPr/>
        </p:nvCxnSpPr>
        <p:spPr>
          <a:xfrm flipH="1">
            <a:off x="6739059" y="3854126"/>
            <a:ext cx="436659" cy="8077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xmlns="" id="{8FB303F7-043F-4231-BDA8-5D504887813D}"/>
              </a:ext>
            </a:extLst>
          </p:cNvPr>
          <p:cNvCxnSpPr>
            <a:cxnSpLocks/>
          </p:cNvCxnSpPr>
          <p:nvPr/>
        </p:nvCxnSpPr>
        <p:spPr>
          <a:xfrm flipH="1">
            <a:off x="6754960" y="4837935"/>
            <a:ext cx="436659" cy="8077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97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  <p:bldP spid="13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A2D95D-D07A-4921-8217-ED63D7EFB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4"/>
                </a:solidFill>
              </a:rPr>
              <a:t>Subtraction</a:t>
            </a:r>
            <a:endParaRPr lang="es-MX" sz="6000" b="1" dirty="0">
              <a:solidFill>
                <a:schemeClr val="accent4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D5B6095-14C5-4EBF-8399-95F5B8D01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987" y="1312606"/>
            <a:ext cx="5901813" cy="4864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Let’s try another example.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		8 - 6 = 2</a:t>
            </a:r>
          </a:p>
          <a:p>
            <a:pPr marL="0" indent="0">
              <a:buNone/>
            </a:pPr>
            <a:r>
              <a:rPr lang="en-GB" sz="3600" dirty="0"/>
              <a:t>Let’s use a number line now.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AC69321-F411-4B23-A35E-3AD68859A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		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BE977C1-E743-47FF-95F0-2C60A1FC2A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5" t="61357" r="24891" b="28346"/>
          <a:stretch/>
        </p:blipFill>
        <p:spPr>
          <a:xfrm>
            <a:off x="636103" y="4810539"/>
            <a:ext cx="6162261" cy="6758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1B44A9FD-3E5B-4A4C-AC21-772041A62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789" y="4253948"/>
            <a:ext cx="5046219" cy="2265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Bocadillo: ovalado 15">
            <a:extLst>
              <a:ext uri="{FF2B5EF4-FFF2-40B4-BE49-F238E27FC236}">
                <a16:creationId xmlns:a16="http://schemas.microsoft.com/office/drawing/2014/main" xmlns="" id="{696A95B3-2E0A-4F5F-B207-0A7E27E7FCED}"/>
              </a:ext>
            </a:extLst>
          </p:cNvPr>
          <p:cNvSpPr/>
          <p:nvPr/>
        </p:nvSpPr>
        <p:spPr>
          <a:xfrm>
            <a:off x="6798364" y="1690688"/>
            <a:ext cx="4322774" cy="1261234"/>
          </a:xfrm>
          <a:prstGeom prst="wedgeEllipseCallout">
            <a:avLst>
              <a:gd name="adj1" fmla="val 16738"/>
              <a:gd name="adj2" fmla="val 178132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 done!</a:t>
            </a:r>
            <a:endParaRPr lang="es-MX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lecha: curvada hacia arriba 4">
            <a:extLst>
              <a:ext uri="{FF2B5EF4-FFF2-40B4-BE49-F238E27FC236}">
                <a16:creationId xmlns:a16="http://schemas.microsoft.com/office/drawing/2014/main" xmlns="" id="{275A8235-39AA-47D5-A394-EC65AF9EE29D}"/>
              </a:ext>
            </a:extLst>
          </p:cNvPr>
          <p:cNvSpPr/>
          <p:nvPr/>
        </p:nvSpPr>
        <p:spPr>
          <a:xfrm rot="10800000">
            <a:off x="4535921" y="4108497"/>
            <a:ext cx="745071" cy="7610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9" name="Flecha: curvada hacia arriba 4">
            <a:extLst>
              <a:ext uri="{FF2B5EF4-FFF2-40B4-BE49-F238E27FC236}">
                <a16:creationId xmlns:a16="http://schemas.microsoft.com/office/drawing/2014/main" xmlns="" id="{275A8235-39AA-47D5-A394-EC65AF9EE29D}"/>
              </a:ext>
            </a:extLst>
          </p:cNvPr>
          <p:cNvSpPr/>
          <p:nvPr/>
        </p:nvSpPr>
        <p:spPr>
          <a:xfrm rot="10800000">
            <a:off x="3952413" y="4119976"/>
            <a:ext cx="745071" cy="7610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Flecha: curvada hacia arriba 4">
            <a:extLst>
              <a:ext uri="{FF2B5EF4-FFF2-40B4-BE49-F238E27FC236}">
                <a16:creationId xmlns:a16="http://schemas.microsoft.com/office/drawing/2014/main" xmlns="" id="{275A8235-39AA-47D5-A394-EC65AF9EE29D}"/>
              </a:ext>
            </a:extLst>
          </p:cNvPr>
          <p:cNvSpPr/>
          <p:nvPr/>
        </p:nvSpPr>
        <p:spPr>
          <a:xfrm rot="10800000">
            <a:off x="3424576" y="4131220"/>
            <a:ext cx="745071" cy="7610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2" name="Flecha: curvada hacia arriba 4">
            <a:extLst>
              <a:ext uri="{FF2B5EF4-FFF2-40B4-BE49-F238E27FC236}">
                <a16:creationId xmlns:a16="http://schemas.microsoft.com/office/drawing/2014/main" xmlns="" id="{275A8235-39AA-47D5-A394-EC65AF9EE29D}"/>
              </a:ext>
            </a:extLst>
          </p:cNvPr>
          <p:cNvSpPr/>
          <p:nvPr/>
        </p:nvSpPr>
        <p:spPr>
          <a:xfrm rot="10800000">
            <a:off x="2943422" y="4119976"/>
            <a:ext cx="745071" cy="7610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Flecha: curvada hacia arriba 4">
            <a:extLst>
              <a:ext uri="{FF2B5EF4-FFF2-40B4-BE49-F238E27FC236}">
                <a16:creationId xmlns:a16="http://schemas.microsoft.com/office/drawing/2014/main" xmlns="" id="{275A8235-39AA-47D5-A394-EC65AF9EE29D}"/>
              </a:ext>
            </a:extLst>
          </p:cNvPr>
          <p:cNvSpPr/>
          <p:nvPr/>
        </p:nvSpPr>
        <p:spPr>
          <a:xfrm rot="10800000">
            <a:off x="2418485" y="4128751"/>
            <a:ext cx="745071" cy="7610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5" name="Flecha: curvada hacia arriba 4">
            <a:extLst>
              <a:ext uri="{FF2B5EF4-FFF2-40B4-BE49-F238E27FC236}">
                <a16:creationId xmlns:a16="http://schemas.microsoft.com/office/drawing/2014/main" xmlns="" id="{275A8235-39AA-47D5-A394-EC65AF9EE29D}"/>
              </a:ext>
            </a:extLst>
          </p:cNvPr>
          <p:cNvSpPr/>
          <p:nvPr/>
        </p:nvSpPr>
        <p:spPr>
          <a:xfrm rot="10800000">
            <a:off x="1913989" y="4114005"/>
            <a:ext cx="745071" cy="7610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0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 animBg="1"/>
      <p:bldP spid="5" grpId="0" animBg="1"/>
      <p:bldP spid="9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119EF66-4BFA-466F-8CB1-96D848E08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Subtraction</a:t>
            </a:r>
            <a:endParaRPr lang="es-MX" sz="6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941E263-72EE-459B-8C7D-1DA73E2C7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38865"/>
            <a:ext cx="6769510" cy="49941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Now let’s complete the chain number using subtraction. Look!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10 - 2 = </a:t>
            </a:r>
            <a:r>
              <a:rPr lang="en-GB" sz="3600" dirty="0">
                <a:solidFill>
                  <a:schemeClr val="accent4"/>
                </a:solidFill>
              </a:rPr>
              <a:t>8</a:t>
            </a:r>
            <a:r>
              <a:rPr lang="en-GB" sz="3600" dirty="0"/>
              <a:t>     </a:t>
            </a:r>
            <a:r>
              <a:rPr lang="en-GB" sz="3600" dirty="0">
                <a:solidFill>
                  <a:schemeClr val="accent4"/>
                </a:solidFill>
              </a:rPr>
              <a:t>8</a:t>
            </a:r>
            <a:r>
              <a:rPr lang="en-GB" sz="3600" dirty="0"/>
              <a:t> -2 = </a:t>
            </a:r>
            <a:r>
              <a:rPr lang="en-GB" sz="3600" dirty="0">
                <a:solidFill>
                  <a:schemeClr val="accent1"/>
                </a:solidFill>
              </a:rPr>
              <a:t>6 </a:t>
            </a:r>
            <a:r>
              <a:rPr lang="en-GB" sz="3600" dirty="0"/>
              <a:t>     </a:t>
            </a:r>
            <a:r>
              <a:rPr lang="en-GB" sz="3600" dirty="0">
                <a:solidFill>
                  <a:schemeClr val="accent1"/>
                </a:solidFill>
              </a:rPr>
              <a:t>6</a:t>
            </a:r>
            <a:r>
              <a:rPr lang="en-GB" sz="3600" dirty="0"/>
              <a:t> -2 = 4...</a:t>
            </a:r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7" name="Flecha: curvada hacia abajo 6">
            <a:extLst>
              <a:ext uri="{FF2B5EF4-FFF2-40B4-BE49-F238E27FC236}">
                <a16:creationId xmlns:a16="http://schemas.microsoft.com/office/drawing/2014/main" xmlns="" id="{772BF90F-6F7A-492F-B796-84678FC04909}"/>
              </a:ext>
            </a:extLst>
          </p:cNvPr>
          <p:cNvSpPr/>
          <p:nvPr/>
        </p:nvSpPr>
        <p:spPr>
          <a:xfrm>
            <a:off x="1717653" y="3775587"/>
            <a:ext cx="904942" cy="42230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" name="Flecha: curvada hacia abajo 7">
            <a:extLst>
              <a:ext uri="{FF2B5EF4-FFF2-40B4-BE49-F238E27FC236}">
                <a16:creationId xmlns:a16="http://schemas.microsoft.com/office/drawing/2014/main" xmlns="" id="{D555E7D9-C016-45AB-A501-0F854C651216}"/>
              </a:ext>
            </a:extLst>
          </p:cNvPr>
          <p:cNvSpPr/>
          <p:nvPr/>
        </p:nvSpPr>
        <p:spPr>
          <a:xfrm>
            <a:off x="3602403" y="3775587"/>
            <a:ext cx="836863" cy="44725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xmlns="" id="{8506B175-26AC-45DA-A03E-2A43EDFA6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48514" y="3428999"/>
            <a:ext cx="3251545" cy="3251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Bocadillo: ovalado 10">
            <a:extLst>
              <a:ext uri="{FF2B5EF4-FFF2-40B4-BE49-F238E27FC236}">
                <a16:creationId xmlns:a16="http://schemas.microsoft.com/office/drawing/2014/main" xmlns="" id="{73D0A3A8-BE03-43EA-A372-2FC4B88E18C0}"/>
              </a:ext>
            </a:extLst>
          </p:cNvPr>
          <p:cNvSpPr/>
          <p:nvPr/>
        </p:nvSpPr>
        <p:spPr>
          <a:xfrm>
            <a:off x="7034767" y="1325563"/>
            <a:ext cx="2743413" cy="1325563"/>
          </a:xfrm>
          <a:prstGeom prst="wedgeEllipseCallout">
            <a:avLst>
              <a:gd name="adj1" fmla="val 61893"/>
              <a:gd name="adj2" fmla="val 175632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Well done!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92860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220</Words>
  <Application>Microsoft Office PowerPoint</Application>
  <PresentationFormat>Panorámica</PresentationFormat>
  <Paragraphs>50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Addition &amp; Subtraction</vt:lpstr>
      <vt:lpstr>Addition</vt:lpstr>
      <vt:lpstr>Addition</vt:lpstr>
      <vt:lpstr>Addition</vt:lpstr>
      <vt:lpstr>Subtraction</vt:lpstr>
      <vt:lpstr>Subtraction</vt:lpstr>
      <vt:lpstr>Subtraction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Letty Harper VS</dc:creator>
  <cp:lastModifiedBy>sergio velazquez garcia</cp:lastModifiedBy>
  <cp:revision>14</cp:revision>
  <dcterms:created xsi:type="dcterms:W3CDTF">2020-11-12T19:27:27Z</dcterms:created>
  <dcterms:modified xsi:type="dcterms:W3CDTF">2021-01-11T20:24:05Z</dcterms:modified>
</cp:coreProperties>
</file>