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61" r:id="rId1"/>
  </p:sldMasterIdLst>
  <p:sldIdLst>
    <p:sldId id="256" r:id="rId2"/>
    <p:sldId id="257" r:id="rId3"/>
    <p:sldId id="266" r:id="rId4"/>
    <p:sldId id="264" r:id="rId5"/>
    <p:sldId id="265" r:id="rId6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4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A6A93-4BEF-4E82-AA9C-D007EE1A872D}" type="datetimeFigureOut">
              <a:rPr lang="es-MX" smtClean="0"/>
              <a:t>19/01/2021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9C53A-22F5-4B0C-8C7E-C7C18932A32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78711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A6A93-4BEF-4E82-AA9C-D007EE1A872D}" type="datetimeFigureOut">
              <a:rPr lang="es-MX" smtClean="0"/>
              <a:t>19/01/2021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9C53A-22F5-4B0C-8C7E-C7C18932A32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26839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A6A93-4BEF-4E82-AA9C-D007EE1A872D}" type="datetimeFigureOut">
              <a:rPr lang="es-MX" smtClean="0"/>
              <a:t>19/01/2021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9C53A-22F5-4B0C-8C7E-C7C18932A329}" type="slidenum">
              <a:rPr lang="es-MX" smtClean="0"/>
              <a:t>‹Nº›</a:t>
            </a:fld>
            <a:endParaRPr lang="es-MX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270303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A6A93-4BEF-4E82-AA9C-D007EE1A872D}" type="datetimeFigureOut">
              <a:rPr lang="es-MX" smtClean="0"/>
              <a:t>19/01/2021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9C53A-22F5-4B0C-8C7E-C7C18932A32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452299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A6A93-4BEF-4E82-AA9C-D007EE1A872D}" type="datetimeFigureOut">
              <a:rPr lang="es-MX" smtClean="0"/>
              <a:t>19/01/2021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9C53A-22F5-4B0C-8C7E-C7C18932A329}" type="slidenum">
              <a:rPr lang="es-MX" smtClean="0"/>
              <a:t>‹Nº›</a:t>
            </a:fld>
            <a:endParaRPr lang="es-MX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901909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A6A93-4BEF-4E82-AA9C-D007EE1A872D}" type="datetimeFigureOut">
              <a:rPr lang="es-MX" smtClean="0"/>
              <a:t>19/01/2021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9C53A-22F5-4B0C-8C7E-C7C18932A32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380087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A6A93-4BEF-4E82-AA9C-D007EE1A872D}" type="datetimeFigureOut">
              <a:rPr lang="es-MX" smtClean="0"/>
              <a:t>19/01/2021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9C53A-22F5-4B0C-8C7E-C7C18932A32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887178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A6A93-4BEF-4E82-AA9C-D007EE1A872D}" type="datetimeFigureOut">
              <a:rPr lang="es-MX" smtClean="0"/>
              <a:t>19/01/2021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9C53A-22F5-4B0C-8C7E-C7C18932A32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42629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A6A93-4BEF-4E82-AA9C-D007EE1A872D}" type="datetimeFigureOut">
              <a:rPr lang="es-MX" smtClean="0"/>
              <a:t>19/01/2021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9C53A-22F5-4B0C-8C7E-C7C18932A32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6826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A6A93-4BEF-4E82-AA9C-D007EE1A872D}" type="datetimeFigureOut">
              <a:rPr lang="es-MX" smtClean="0"/>
              <a:t>19/01/2021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9C53A-22F5-4B0C-8C7E-C7C18932A32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55955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A6A93-4BEF-4E82-AA9C-D007EE1A872D}" type="datetimeFigureOut">
              <a:rPr lang="es-MX" smtClean="0"/>
              <a:t>19/01/2021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9C53A-22F5-4B0C-8C7E-C7C18932A32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8668810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A6A93-4BEF-4E82-AA9C-D007EE1A872D}" type="datetimeFigureOut">
              <a:rPr lang="es-MX" smtClean="0"/>
              <a:t>19/01/2021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9C53A-22F5-4B0C-8C7E-C7C18932A32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1977639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A6A93-4BEF-4E82-AA9C-D007EE1A872D}" type="datetimeFigureOut">
              <a:rPr lang="es-MX" smtClean="0"/>
              <a:t>19/01/2021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9C53A-22F5-4B0C-8C7E-C7C18932A32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82372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A6A93-4BEF-4E82-AA9C-D007EE1A872D}" type="datetimeFigureOut">
              <a:rPr lang="es-MX" smtClean="0"/>
              <a:t>19/01/2021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9C53A-22F5-4B0C-8C7E-C7C18932A32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53278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A6A93-4BEF-4E82-AA9C-D007EE1A872D}" type="datetimeFigureOut">
              <a:rPr lang="es-MX" smtClean="0"/>
              <a:t>19/01/2021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9C53A-22F5-4B0C-8C7E-C7C18932A32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207125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A6A93-4BEF-4E82-AA9C-D007EE1A872D}" type="datetimeFigureOut">
              <a:rPr lang="es-MX" smtClean="0"/>
              <a:t>19/01/2021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9C53A-22F5-4B0C-8C7E-C7C18932A32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91189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4A6A93-4BEF-4E82-AA9C-D007EE1A872D}" type="datetimeFigureOut">
              <a:rPr lang="es-MX" smtClean="0"/>
              <a:t>19/01/2021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5A69C53A-22F5-4B0C-8C7E-C7C18932A32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18551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62" r:id="rId1"/>
    <p:sldLayoutId id="2147484063" r:id="rId2"/>
    <p:sldLayoutId id="2147484064" r:id="rId3"/>
    <p:sldLayoutId id="2147484065" r:id="rId4"/>
    <p:sldLayoutId id="2147484066" r:id="rId5"/>
    <p:sldLayoutId id="2147484067" r:id="rId6"/>
    <p:sldLayoutId id="2147484068" r:id="rId7"/>
    <p:sldLayoutId id="2147484069" r:id="rId8"/>
    <p:sldLayoutId id="2147484070" r:id="rId9"/>
    <p:sldLayoutId id="2147484071" r:id="rId10"/>
    <p:sldLayoutId id="2147484072" r:id="rId11"/>
    <p:sldLayoutId id="2147484073" r:id="rId12"/>
    <p:sldLayoutId id="2147484074" r:id="rId13"/>
    <p:sldLayoutId id="2147484075" r:id="rId14"/>
    <p:sldLayoutId id="2147484076" r:id="rId15"/>
    <p:sldLayoutId id="214748407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560439"/>
            <a:ext cx="12192000" cy="3509963"/>
          </a:xfrm>
        </p:spPr>
        <p:txBody>
          <a:bodyPr anchor="t">
            <a:noAutofit/>
          </a:bodyPr>
          <a:lstStyle/>
          <a:p>
            <a:pPr algn="ctr"/>
            <a:r>
              <a:rPr lang="es-MX" sz="8800" b="1" dirty="0" smtClean="0">
                <a:solidFill>
                  <a:schemeClr val="accent1">
                    <a:lumMod val="50000"/>
                  </a:schemeClr>
                </a:solidFill>
                <a:latin typeface="Century Gothic "/>
              </a:rPr>
              <a:t>Teens A2+</a:t>
            </a:r>
            <a:br>
              <a:rPr lang="es-MX" sz="8800" b="1" dirty="0" smtClean="0">
                <a:solidFill>
                  <a:schemeClr val="accent1">
                    <a:lumMod val="50000"/>
                  </a:schemeClr>
                </a:solidFill>
                <a:latin typeface="Century Gothic "/>
              </a:rPr>
            </a:br>
            <a:r>
              <a:rPr lang="es-MX" sz="8800" b="1" dirty="0" smtClean="0">
                <a:solidFill>
                  <a:schemeClr val="accent1">
                    <a:lumMod val="50000"/>
                  </a:schemeClr>
                </a:solidFill>
                <a:latin typeface="Century Gothic "/>
              </a:rPr>
              <a:t>Test </a:t>
            </a:r>
            <a:r>
              <a:rPr lang="es-MX" sz="8800" b="1" dirty="0" smtClean="0">
                <a:solidFill>
                  <a:schemeClr val="accent1">
                    <a:lumMod val="50000"/>
                  </a:schemeClr>
                </a:solidFill>
                <a:latin typeface="Century Gothic "/>
              </a:rPr>
              <a:t>3</a:t>
            </a:r>
            <a:r>
              <a:rPr lang="es-MX" sz="8800" b="1" dirty="0" smtClean="0">
                <a:solidFill>
                  <a:schemeClr val="accent1">
                    <a:lumMod val="50000"/>
                  </a:schemeClr>
                </a:solidFill>
                <a:latin typeface="Century Gothic "/>
              </a:rPr>
              <a:t/>
            </a:r>
            <a:br>
              <a:rPr lang="es-MX" sz="8800" b="1" dirty="0" smtClean="0">
                <a:solidFill>
                  <a:schemeClr val="accent1">
                    <a:lumMod val="50000"/>
                  </a:schemeClr>
                </a:solidFill>
                <a:latin typeface="Century Gothic "/>
              </a:rPr>
            </a:br>
            <a:r>
              <a:rPr lang="es-MX" sz="8800" b="1" dirty="0" smtClean="0">
                <a:solidFill>
                  <a:schemeClr val="accent1">
                    <a:lumMod val="50000"/>
                  </a:schemeClr>
                </a:solidFill>
                <a:latin typeface="Century Gothic "/>
              </a:rPr>
              <a:t>Lesson </a:t>
            </a:r>
            <a:r>
              <a:rPr lang="es-MX" sz="8800" dirty="0">
                <a:solidFill>
                  <a:schemeClr val="accent1">
                    <a:lumMod val="50000"/>
                  </a:schemeClr>
                </a:solidFill>
                <a:latin typeface="Century Gothic "/>
              </a:rPr>
              <a:t>1</a:t>
            </a:r>
            <a:endParaRPr lang="es-MX" sz="8800" b="1" dirty="0">
              <a:solidFill>
                <a:schemeClr val="accent1">
                  <a:lumMod val="50000"/>
                </a:schemeClr>
              </a:solidFill>
              <a:latin typeface="Century Gothic 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0" y="4070402"/>
            <a:ext cx="12192000" cy="2418734"/>
          </a:xfrm>
        </p:spPr>
        <p:txBody>
          <a:bodyPr>
            <a:noAutofit/>
          </a:bodyPr>
          <a:lstStyle/>
          <a:p>
            <a:pPr algn="ctr"/>
            <a:endParaRPr lang="es-MX" sz="4400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s-MX" sz="44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Identifying </a:t>
            </a:r>
            <a:r>
              <a:rPr lang="es-MX" sz="44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r>
              <a:rPr lang="es-MX" sz="44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etails to focus on </a:t>
            </a:r>
          </a:p>
          <a:p>
            <a:pPr algn="ctr"/>
            <a:r>
              <a:rPr lang="es-MX" sz="44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findings matchings : )</a:t>
            </a:r>
            <a:endParaRPr lang="es-MX" sz="4400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0669" y="309716"/>
            <a:ext cx="1740273" cy="1597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5714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2713703"/>
          </a:xfrm>
        </p:spPr>
        <p:txBody>
          <a:bodyPr anchor="t">
            <a:no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s-MX" sz="2400" b="1" dirty="0" smtClean="0">
                <a:solidFill>
                  <a:schemeClr val="tx1"/>
                </a:solidFill>
                <a:latin typeface="Century Gothic "/>
              </a:rPr>
              <a:t>When doing </a:t>
            </a:r>
            <a:r>
              <a:rPr lang="es-MX" sz="2400" b="1" dirty="0" err="1" smtClean="0">
                <a:solidFill>
                  <a:schemeClr val="tx1"/>
                </a:solidFill>
                <a:latin typeface="Century Gothic "/>
              </a:rPr>
              <a:t>gist</a:t>
            </a:r>
            <a:r>
              <a:rPr lang="es-MX" sz="2400" b="1" dirty="0" smtClean="0">
                <a:solidFill>
                  <a:schemeClr val="tx1"/>
                </a:solidFill>
                <a:latin typeface="Century Gothic "/>
              </a:rPr>
              <a:t> activities, it is important to </a:t>
            </a:r>
            <a:r>
              <a:rPr lang="es-MX" sz="2400" b="1" dirty="0" err="1" smtClean="0">
                <a:solidFill>
                  <a:schemeClr val="tx1"/>
                </a:solidFill>
                <a:latin typeface="Century Gothic "/>
              </a:rPr>
              <a:t>creat</a:t>
            </a:r>
            <a:r>
              <a:rPr lang="es-MX" sz="2400" b="1" dirty="0" smtClean="0">
                <a:solidFill>
                  <a:schemeClr val="tx1"/>
                </a:solidFill>
                <a:latin typeface="Century Gothic "/>
              </a:rPr>
              <a:t> a </a:t>
            </a:r>
            <a:r>
              <a:rPr lang="es-MX" sz="2400" b="1" dirty="0" err="1" smtClean="0">
                <a:solidFill>
                  <a:schemeClr val="tx1"/>
                </a:solidFill>
                <a:latin typeface="Century Gothic "/>
              </a:rPr>
              <a:t>coherent</a:t>
            </a:r>
            <a:r>
              <a:rPr lang="es-MX" sz="2400" b="1" dirty="0" smtClean="0">
                <a:solidFill>
                  <a:schemeClr val="tx1"/>
                </a:solidFill>
                <a:latin typeface="Century Gothic "/>
              </a:rPr>
              <a:t> idea on what the main message of a text is by considering the </a:t>
            </a:r>
            <a:r>
              <a:rPr lang="es-MX" sz="2400" b="1" dirty="0" err="1" smtClean="0">
                <a:solidFill>
                  <a:schemeClr val="tx1"/>
                </a:solidFill>
                <a:latin typeface="Century Gothic "/>
              </a:rPr>
              <a:t>context</a:t>
            </a:r>
            <a:r>
              <a:rPr lang="es-MX" sz="2400" b="1" dirty="0">
                <a:solidFill>
                  <a:schemeClr val="tx1"/>
                </a:solidFill>
                <a:latin typeface="Century Gothic "/>
              </a:rPr>
              <a:t> </a:t>
            </a:r>
            <a:r>
              <a:rPr lang="es-MX" sz="2400" b="1" dirty="0" smtClean="0">
                <a:solidFill>
                  <a:schemeClr val="tx1"/>
                </a:solidFill>
                <a:latin typeface="Century Gothic "/>
              </a:rPr>
              <a:t>and</a:t>
            </a:r>
            <a:r>
              <a:rPr lang="es-MX" sz="2400" b="1" dirty="0" smtClean="0">
                <a:solidFill>
                  <a:schemeClr val="tx1"/>
                </a:solidFill>
                <a:latin typeface="Century Gothic "/>
              </a:rPr>
              <a:t> the specific situation and their connection to the information </a:t>
            </a:r>
            <a:r>
              <a:rPr lang="es-MX" sz="2400" b="1" dirty="0" err="1" smtClean="0">
                <a:solidFill>
                  <a:schemeClr val="tx1"/>
                </a:solidFill>
                <a:latin typeface="Century Gothic "/>
              </a:rPr>
              <a:t>provided</a:t>
            </a:r>
            <a:r>
              <a:rPr lang="es-MX" sz="2400" b="1" dirty="0" smtClean="0">
                <a:solidFill>
                  <a:schemeClr val="tx1"/>
                </a:solidFill>
                <a:latin typeface="Century Gothic "/>
              </a:rPr>
              <a:t>.</a:t>
            </a:r>
            <a:br>
              <a:rPr lang="es-MX" sz="2400" b="1" dirty="0" smtClean="0">
                <a:solidFill>
                  <a:schemeClr val="tx1"/>
                </a:solidFill>
                <a:latin typeface="Century Gothic "/>
              </a:rPr>
            </a:br>
            <a:r>
              <a:rPr lang="es-MX" sz="2400" b="1" dirty="0" smtClean="0">
                <a:solidFill>
                  <a:schemeClr val="tx1"/>
                </a:solidFill>
                <a:latin typeface="Century Gothic "/>
              </a:rPr>
              <a:t/>
            </a:r>
            <a:br>
              <a:rPr lang="es-MX" sz="2400" b="1" dirty="0" smtClean="0">
                <a:solidFill>
                  <a:schemeClr val="tx1"/>
                </a:solidFill>
                <a:latin typeface="Century Gothic "/>
              </a:rPr>
            </a:br>
            <a:r>
              <a:rPr lang="es-MX" sz="2400" b="1" dirty="0" smtClean="0">
                <a:solidFill>
                  <a:schemeClr val="tx1"/>
                </a:solidFill>
                <a:latin typeface="Century Gothic "/>
              </a:rPr>
              <a:t>In the notices activity, for example, a matching message must be found – and most importantly, it must be done quickly.</a:t>
            </a:r>
            <a:endParaRPr lang="es-MX" sz="2400" b="1" dirty="0">
              <a:solidFill>
                <a:schemeClr val="tx1"/>
              </a:solidFill>
              <a:latin typeface="Century Gothic 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84" t="10581" r="6593" b="11635"/>
          <a:stretch/>
        </p:blipFill>
        <p:spPr>
          <a:xfrm>
            <a:off x="486695" y="2713703"/>
            <a:ext cx="3878827" cy="345112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3" name="Rectángulo redondeado 12"/>
          <p:cNvSpPr/>
          <p:nvPr/>
        </p:nvSpPr>
        <p:spPr>
          <a:xfrm>
            <a:off x="4650834" y="3004315"/>
            <a:ext cx="4994611" cy="697530"/>
          </a:xfrm>
          <a:prstGeom prst="round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6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What’s th</a:t>
            </a:r>
            <a:r>
              <a:rPr lang="es-MX" sz="36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 </a:t>
            </a:r>
            <a:r>
              <a:rPr lang="es-MX" sz="3600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context</a:t>
            </a:r>
            <a:r>
              <a:rPr lang="es-MX" sz="36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es-MX" sz="36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Rectángulo redondeado 13"/>
          <p:cNvSpPr/>
          <p:nvPr/>
        </p:nvSpPr>
        <p:spPr>
          <a:xfrm>
            <a:off x="4650834" y="3992457"/>
            <a:ext cx="6926650" cy="697530"/>
          </a:xfrm>
          <a:prstGeom prst="round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6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What’s the specific situation</a:t>
            </a:r>
            <a:r>
              <a:rPr lang="es-MX" sz="36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es-MX" sz="36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Rectángulo redondeado 16"/>
          <p:cNvSpPr/>
          <p:nvPr/>
        </p:nvSpPr>
        <p:spPr>
          <a:xfrm>
            <a:off x="4650834" y="4980599"/>
            <a:ext cx="6115489" cy="697530"/>
          </a:xfrm>
          <a:prstGeom prst="round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6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Information to consider…</a:t>
            </a:r>
            <a:endParaRPr lang="es-MX" sz="36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Rectángulo redondeado 18"/>
          <p:cNvSpPr/>
          <p:nvPr/>
        </p:nvSpPr>
        <p:spPr>
          <a:xfrm>
            <a:off x="1155466" y="3353080"/>
            <a:ext cx="2575875" cy="1749862"/>
          </a:xfrm>
          <a:prstGeom prst="round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36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Rectángulo redondeado 19"/>
          <p:cNvSpPr/>
          <p:nvPr/>
        </p:nvSpPr>
        <p:spPr>
          <a:xfrm>
            <a:off x="1125969" y="5405143"/>
            <a:ext cx="1307515" cy="486977"/>
          </a:xfrm>
          <a:prstGeom prst="round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36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Rectángulo redondeado 20"/>
          <p:cNvSpPr/>
          <p:nvPr/>
        </p:nvSpPr>
        <p:spPr>
          <a:xfrm>
            <a:off x="2440856" y="5407601"/>
            <a:ext cx="1307515" cy="486977"/>
          </a:xfrm>
          <a:prstGeom prst="round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36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64150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3" grpId="0" animBg="1"/>
      <p:bldP spid="14" grpId="0" animBg="1"/>
      <p:bldP spid="17" grpId="0" animBg="1"/>
      <p:bldP spid="19" grpId="0" animBg="1"/>
      <p:bldP spid="20" grpId="0" animBg="1"/>
      <p:bldP spid="2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ítulo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4321277"/>
          </a:xfrm>
        </p:spPr>
        <p:txBody>
          <a:bodyPr anchor="t">
            <a:no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s-MX" sz="2400" b="1" dirty="0" smtClean="0">
                <a:solidFill>
                  <a:schemeClr val="tx1"/>
                </a:solidFill>
                <a:latin typeface="Century Gothic "/>
              </a:rPr>
              <a:t>There are other activities in which some specific information must be </a:t>
            </a:r>
            <a:r>
              <a:rPr lang="es-MX" sz="2400" b="1" dirty="0" err="1" smtClean="0">
                <a:solidFill>
                  <a:schemeClr val="tx1"/>
                </a:solidFill>
                <a:latin typeface="Century Gothic "/>
              </a:rPr>
              <a:t>provided</a:t>
            </a:r>
            <a:r>
              <a:rPr lang="es-MX" sz="2400" b="1" dirty="0" smtClean="0">
                <a:solidFill>
                  <a:schemeClr val="tx1"/>
                </a:solidFill>
                <a:latin typeface="Century Gothic "/>
              </a:rPr>
              <a:t> – it is not about the general or main idea of </a:t>
            </a:r>
            <a:r>
              <a:rPr lang="es-MX" sz="2400" b="1" smtClean="0">
                <a:solidFill>
                  <a:schemeClr val="tx1"/>
                </a:solidFill>
                <a:latin typeface="Century Gothic "/>
              </a:rPr>
              <a:t>a text </a:t>
            </a:r>
            <a:r>
              <a:rPr lang="es-MX" sz="2400" b="1" dirty="0" smtClean="0">
                <a:solidFill>
                  <a:schemeClr val="tx1"/>
                </a:solidFill>
                <a:latin typeface="Century Gothic "/>
              </a:rPr>
              <a:t>but about information like…</a:t>
            </a:r>
            <a:br>
              <a:rPr lang="es-MX" sz="2400" b="1" dirty="0" smtClean="0">
                <a:solidFill>
                  <a:schemeClr val="tx1"/>
                </a:solidFill>
                <a:latin typeface="Century Gothic "/>
              </a:rPr>
            </a:br>
            <a:r>
              <a:rPr lang="es-MX" sz="2400" b="1" dirty="0" smtClean="0">
                <a:solidFill>
                  <a:schemeClr val="tx1"/>
                </a:solidFill>
                <a:latin typeface="Century Gothic "/>
              </a:rPr>
              <a:t/>
            </a:r>
            <a:br>
              <a:rPr lang="es-MX" sz="2400" b="1" dirty="0" smtClean="0">
                <a:solidFill>
                  <a:schemeClr val="tx1"/>
                </a:solidFill>
                <a:latin typeface="Century Gothic "/>
              </a:rPr>
            </a:br>
            <a:r>
              <a:rPr lang="es-MX" sz="2400" b="1" dirty="0" smtClean="0">
                <a:solidFill>
                  <a:schemeClr val="tx1"/>
                </a:solidFill>
                <a:latin typeface="Century Gothic "/>
              </a:rPr>
              <a:t>  + specific name</a:t>
            </a:r>
            <a:br>
              <a:rPr lang="es-MX" sz="2400" b="1" dirty="0" smtClean="0">
                <a:solidFill>
                  <a:schemeClr val="tx1"/>
                </a:solidFill>
                <a:latin typeface="Century Gothic "/>
              </a:rPr>
            </a:br>
            <a:r>
              <a:rPr lang="es-MX" sz="2400" b="1" dirty="0" smtClean="0">
                <a:solidFill>
                  <a:schemeClr val="tx1"/>
                </a:solidFill>
                <a:latin typeface="Century Gothic "/>
              </a:rPr>
              <a:t>  + specific places</a:t>
            </a:r>
            <a:br>
              <a:rPr lang="es-MX" sz="2400" b="1" dirty="0" smtClean="0">
                <a:solidFill>
                  <a:schemeClr val="tx1"/>
                </a:solidFill>
                <a:latin typeface="Century Gothic "/>
              </a:rPr>
            </a:br>
            <a:r>
              <a:rPr lang="es-MX" sz="2400" b="1" dirty="0" smtClean="0">
                <a:solidFill>
                  <a:schemeClr val="tx1"/>
                </a:solidFill>
                <a:latin typeface="Century Gothic "/>
              </a:rPr>
              <a:t>  + specific time</a:t>
            </a:r>
            <a:br>
              <a:rPr lang="es-MX" sz="2400" b="1" dirty="0" smtClean="0">
                <a:solidFill>
                  <a:schemeClr val="tx1"/>
                </a:solidFill>
                <a:latin typeface="Century Gothic "/>
              </a:rPr>
            </a:br>
            <a:r>
              <a:rPr lang="es-MX" sz="2400" b="1" dirty="0" smtClean="0">
                <a:solidFill>
                  <a:schemeClr val="tx1"/>
                </a:solidFill>
                <a:latin typeface="Century Gothic "/>
              </a:rPr>
              <a:t>  + specific activity</a:t>
            </a:r>
            <a:br>
              <a:rPr lang="es-MX" sz="2400" b="1" dirty="0" smtClean="0">
                <a:solidFill>
                  <a:schemeClr val="tx1"/>
                </a:solidFill>
                <a:latin typeface="Century Gothic "/>
              </a:rPr>
            </a:br>
            <a:r>
              <a:rPr lang="es-MX" sz="2400" b="1" dirty="0" smtClean="0">
                <a:solidFill>
                  <a:schemeClr val="tx1"/>
                </a:solidFill>
                <a:latin typeface="Century Gothic "/>
              </a:rPr>
              <a:t>  + specific price</a:t>
            </a:r>
            <a:br>
              <a:rPr lang="es-MX" sz="2400" b="1" dirty="0" smtClean="0">
                <a:solidFill>
                  <a:schemeClr val="tx1"/>
                </a:solidFill>
                <a:latin typeface="Century Gothic "/>
              </a:rPr>
            </a:br>
            <a:r>
              <a:rPr lang="es-MX" sz="2400" b="1" dirty="0" smtClean="0">
                <a:solidFill>
                  <a:schemeClr val="tx1"/>
                </a:solidFill>
                <a:latin typeface="Century Gothic "/>
              </a:rPr>
              <a:t>  + specific clothes</a:t>
            </a:r>
            <a:br>
              <a:rPr lang="es-MX" sz="2400" b="1" dirty="0" smtClean="0">
                <a:solidFill>
                  <a:schemeClr val="tx1"/>
                </a:solidFill>
                <a:latin typeface="Century Gothic "/>
              </a:rPr>
            </a:br>
            <a:r>
              <a:rPr lang="es-MX" sz="2400" b="1" dirty="0" smtClean="0">
                <a:solidFill>
                  <a:schemeClr val="tx1"/>
                </a:solidFill>
                <a:latin typeface="Century Gothic "/>
              </a:rPr>
              <a:t>  + specific food</a:t>
            </a:r>
            <a:br>
              <a:rPr lang="es-MX" sz="2400" b="1" dirty="0" smtClean="0">
                <a:solidFill>
                  <a:schemeClr val="tx1"/>
                </a:solidFill>
                <a:latin typeface="Century Gothic "/>
              </a:rPr>
            </a:br>
            <a:r>
              <a:rPr lang="es-MX" sz="2400" b="1" dirty="0" smtClean="0">
                <a:solidFill>
                  <a:schemeClr val="tx1"/>
                </a:solidFill>
                <a:latin typeface="Century Gothic "/>
              </a:rPr>
              <a:t>  + etc.</a:t>
            </a:r>
            <a:endParaRPr lang="es-MX" sz="2400" b="1" dirty="0">
              <a:solidFill>
                <a:schemeClr val="tx1"/>
              </a:solidFill>
              <a:latin typeface="Century Gothic "/>
            </a:endParaRPr>
          </a:p>
        </p:txBody>
      </p:sp>
      <p:sp>
        <p:nvSpPr>
          <p:cNvPr id="3" name="Rectángulo redondeado 2"/>
          <p:cNvSpPr/>
          <p:nvPr/>
        </p:nvSpPr>
        <p:spPr>
          <a:xfrm>
            <a:off x="280219" y="4970206"/>
            <a:ext cx="5609303" cy="15780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2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questions can you make to get the following information?</a:t>
            </a:r>
            <a:endParaRPr lang="es-MX" sz="32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7" name="Imagen 26" descr="Pet sitting concept poster template Premium Psd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23" t="12183" r="20969" b="6049"/>
          <a:stretch/>
        </p:blipFill>
        <p:spPr bwMode="auto">
          <a:xfrm>
            <a:off x="6701023" y="966017"/>
            <a:ext cx="4905957" cy="5729650"/>
          </a:xfrm>
          <a:prstGeom prst="rect">
            <a:avLst/>
          </a:prstGeom>
          <a:ln w="38100" cap="sq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6" name="Rectángulo redondeado 25"/>
          <p:cNvSpPr/>
          <p:nvPr/>
        </p:nvSpPr>
        <p:spPr>
          <a:xfrm>
            <a:off x="10589344" y="995513"/>
            <a:ext cx="914400" cy="722671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32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Rectángulo redondeado 27"/>
          <p:cNvSpPr/>
          <p:nvPr/>
        </p:nvSpPr>
        <p:spPr>
          <a:xfrm>
            <a:off x="8790039" y="2658395"/>
            <a:ext cx="2649793" cy="1058199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32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Rectángulo redondeado 28"/>
          <p:cNvSpPr/>
          <p:nvPr/>
        </p:nvSpPr>
        <p:spPr>
          <a:xfrm>
            <a:off x="8853951" y="3716594"/>
            <a:ext cx="2649793" cy="427703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32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" name="Rectángulo redondeado 29"/>
          <p:cNvSpPr/>
          <p:nvPr/>
        </p:nvSpPr>
        <p:spPr>
          <a:xfrm>
            <a:off x="7465143" y="4254908"/>
            <a:ext cx="1221658" cy="1496963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32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" name="Rectángulo redondeado 30"/>
          <p:cNvSpPr/>
          <p:nvPr/>
        </p:nvSpPr>
        <p:spPr>
          <a:xfrm>
            <a:off x="9553270" y="5010763"/>
            <a:ext cx="1871814" cy="398209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32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2" name="Rectángulo redondeado 31"/>
          <p:cNvSpPr/>
          <p:nvPr/>
        </p:nvSpPr>
        <p:spPr>
          <a:xfrm>
            <a:off x="9286572" y="5408972"/>
            <a:ext cx="2153260" cy="398209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32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3" name="Rectángulo redondeado 32"/>
          <p:cNvSpPr/>
          <p:nvPr/>
        </p:nvSpPr>
        <p:spPr>
          <a:xfrm>
            <a:off x="6975986" y="6330745"/>
            <a:ext cx="1165124" cy="320678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32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4" name="Rectángulo redondeado 33"/>
          <p:cNvSpPr/>
          <p:nvPr/>
        </p:nvSpPr>
        <p:spPr>
          <a:xfrm>
            <a:off x="8207477" y="6319687"/>
            <a:ext cx="1526458" cy="331736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32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11301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3" grpId="0" animBg="1"/>
      <p:bldP spid="26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4760812"/>
          </a:xfrm>
        </p:spPr>
        <p:txBody>
          <a:bodyPr>
            <a:noAutofit/>
          </a:bodyPr>
          <a:lstStyle/>
          <a:p>
            <a:pPr algn="ctr"/>
            <a:r>
              <a:rPr lang="es-MX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Keep these </a:t>
            </a:r>
            <a:r>
              <a:rPr lang="es-MX" sz="7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strategies</a:t>
            </a:r>
            <a:r>
              <a:rPr lang="es-MX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mind and remember to read instructions carefully</a:t>
            </a:r>
            <a:r>
              <a:rPr lang="es-MX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es-MX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MX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s-MX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s-MX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9053" y="4760812"/>
            <a:ext cx="4443281" cy="1888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3305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51679" y="485623"/>
            <a:ext cx="10178322" cy="1492132"/>
          </a:xfrm>
        </p:spPr>
        <p:txBody>
          <a:bodyPr>
            <a:noAutofit/>
          </a:bodyPr>
          <a:lstStyle/>
          <a:p>
            <a:pPr algn="ctr"/>
            <a:r>
              <a:rPr lang="es-MX" sz="11500" dirty="0" smtClean="0"/>
              <a:t>Thanks : )</a:t>
            </a:r>
            <a:endParaRPr lang="es-MX" sz="11500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1919" y="2784533"/>
            <a:ext cx="6391143" cy="2716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6291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141</TotalTime>
  <Words>119</Words>
  <Application>Microsoft Office PowerPoint</Application>
  <PresentationFormat>Panorámica</PresentationFormat>
  <Paragraphs>12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Arial</vt:lpstr>
      <vt:lpstr>Century Gothic </vt:lpstr>
      <vt:lpstr>Trebuchet MS</vt:lpstr>
      <vt:lpstr>Wingdings 3</vt:lpstr>
      <vt:lpstr>Faceta</vt:lpstr>
      <vt:lpstr>Teens A2+ Test 3 Lesson 1</vt:lpstr>
      <vt:lpstr>When doing gist activities, it is important to creat a coherent idea on what the main message of a text is by considering the context and the specific situation and their connection to the information provided.  In the notices activity, for example, a matching message must be found – and most importantly, it must be done quickly.</vt:lpstr>
      <vt:lpstr>There are other activities in which some specific information must be provided – it is not about the general or main idea of a text but about information like…    + specific name   + specific places   + specific time   + specific activity   + specific price   + specific clothes   + specific food   + etc.</vt:lpstr>
      <vt:lpstr>Keep these strategies in mind and remember to read instructions carefully  : )</vt:lpstr>
      <vt:lpstr>Thanks : 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Teens A2+ Test 2 Lesson 4</dc:title>
  <dc:creator>sergio velazquez garcia</dc:creator>
  <cp:lastModifiedBy>sergio velazquez garcia</cp:lastModifiedBy>
  <cp:revision>19</cp:revision>
  <dcterms:created xsi:type="dcterms:W3CDTF">2020-12-01T15:53:00Z</dcterms:created>
  <dcterms:modified xsi:type="dcterms:W3CDTF">2021-01-19T17:15:18Z</dcterms:modified>
</cp:coreProperties>
</file>