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99" r:id="rId4"/>
    <p:sldId id="300" r:id="rId5"/>
    <p:sldId id="298" r:id="rId6"/>
    <p:sldId id="301" r:id="rId7"/>
    <p:sldId id="261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3399"/>
    <a:srgbClr val="66FF66"/>
    <a:srgbClr val="00FFFF"/>
    <a:srgbClr val="CC99FF"/>
    <a:srgbClr val="CCFF33"/>
    <a:srgbClr val="FF9933"/>
    <a:srgbClr val="FF00FF"/>
    <a:srgbClr val="FF99FF"/>
    <a:srgbClr val="EB05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A114-1104-4480-91E3-F77091ADABA3}" type="datetimeFigureOut">
              <a:rPr lang="es-MX" smtClean="0"/>
              <a:t>26/02/2021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FDA-7591-4137-ABB5-61FCF08134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76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A114-1104-4480-91E3-F77091ADABA3}" type="datetimeFigureOut">
              <a:rPr lang="es-MX" smtClean="0"/>
              <a:t>26/02/2021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FDA-7591-4137-ABB5-61FCF08134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603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A114-1104-4480-91E3-F77091ADABA3}" type="datetimeFigureOut">
              <a:rPr lang="es-MX" smtClean="0"/>
              <a:t>26/02/2021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FDA-7591-4137-ABB5-61FCF08134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973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A114-1104-4480-91E3-F77091ADABA3}" type="datetimeFigureOut">
              <a:rPr lang="es-MX" smtClean="0"/>
              <a:t>26/02/2021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FDA-7591-4137-ABB5-61FCF08134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6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A114-1104-4480-91E3-F77091ADABA3}" type="datetimeFigureOut">
              <a:rPr lang="es-MX" smtClean="0"/>
              <a:t>26/02/2021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FDA-7591-4137-ABB5-61FCF08134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190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A114-1104-4480-91E3-F77091ADABA3}" type="datetimeFigureOut">
              <a:rPr lang="es-MX" smtClean="0"/>
              <a:t>26/02/2021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FDA-7591-4137-ABB5-61FCF08134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843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A114-1104-4480-91E3-F77091ADABA3}" type="datetimeFigureOut">
              <a:rPr lang="es-MX" smtClean="0"/>
              <a:t>26/02/2021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FDA-7591-4137-ABB5-61FCF08134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218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A114-1104-4480-91E3-F77091ADABA3}" type="datetimeFigureOut">
              <a:rPr lang="es-MX" smtClean="0"/>
              <a:t>26/02/2021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FDA-7591-4137-ABB5-61FCF08134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558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A114-1104-4480-91E3-F77091ADABA3}" type="datetimeFigureOut">
              <a:rPr lang="es-MX" smtClean="0"/>
              <a:t>26/02/2021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FDA-7591-4137-ABB5-61FCF08134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771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A114-1104-4480-91E3-F77091ADABA3}" type="datetimeFigureOut">
              <a:rPr lang="es-MX" smtClean="0"/>
              <a:t>26/02/2021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FDA-7591-4137-ABB5-61FCF08134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12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A114-1104-4480-91E3-F77091ADABA3}" type="datetimeFigureOut">
              <a:rPr lang="es-MX" smtClean="0"/>
              <a:t>26/02/2021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FDA-7591-4137-ABB5-61FCF08134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35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9000">
              <a:schemeClr val="bg1"/>
            </a:gs>
            <a:gs pos="100000">
              <a:srgbClr val="66FF6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0A114-1104-4480-91E3-F77091ADABA3}" type="datetimeFigureOut">
              <a:rPr lang="es-MX" smtClean="0"/>
              <a:t>26/02/2021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8EFDA-7591-4137-ABB5-61FCF08134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93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m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7305" y="1879477"/>
            <a:ext cx="116946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</a:rPr>
              <a:t>Let’s talk about </a:t>
            </a:r>
          </a:p>
          <a:p>
            <a:pPr algn="ctr"/>
            <a:r>
              <a:rPr lang="es-MX" sz="7200" b="1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</a:rPr>
              <a:t>activities in present simple!</a:t>
            </a:r>
          </a:p>
        </p:txBody>
      </p:sp>
      <p:pic>
        <p:nvPicPr>
          <p:cNvPr id="6" name="Imagen 5" descr="Imagen que contiene reloj, tren, señal, dibujo&#10;&#10;Descripción generada automáticamente">
            <a:extLst>
              <a:ext uri="{FF2B5EF4-FFF2-40B4-BE49-F238E27FC236}">
                <a16:creationId xmlns:a16="http://schemas.microsoft.com/office/drawing/2014/main" xmlns="" id="{B4206829-62F8-4B75-B11E-57F6530041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5" y="347334"/>
            <a:ext cx="1137254" cy="10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5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reloj, tren, señal, dibujo&#10;&#10;Descripción generada automáticamente">
            <a:extLst>
              <a:ext uri="{FF2B5EF4-FFF2-40B4-BE49-F238E27FC236}">
                <a16:creationId xmlns:a16="http://schemas.microsoft.com/office/drawing/2014/main" xmlns="" id="{4A39C4F5-9905-48CA-AD86-5A4EB4D97A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5" y="347334"/>
            <a:ext cx="1137254" cy="10436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BECB74E-A381-4C26-B116-AC763C709E30}"/>
              </a:ext>
            </a:extLst>
          </p:cNvPr>
          <p:cNvSpPr txBox="1"/>
          <p:nvPr/>
        </p:nvSpPr>
        <p:spPr>
          <a:xfrm>
            <a:off x="1884219" y="544980"/>
            <a:ext cx="9365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Century Gothic" panose="020B0502020202020204" pitchFamily="34" charset="0"/>
              </a:rPr>
              <a:t>Talk about: Which activities do you like?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45387BF-AE0E-498C-8806-0D685AF12D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96" r="41602" b="15860"/>
          <a:stretch/>
        </p:blipFill>
        <p:spPr>
          <a:xfrm>
            <a:off x="663261" y="2522364"/>
            <a:ext cx="3818268" cy="3461658"/>
          </a:xfrm>
          <a:prstGeom prst="rect">
            <a:avLst/>
          </a:prstGeom>
        </p:spPr>
      </p:pic>
      <p:pic>
        <p:nvPicPr>
          <p:cNvPr id="1026" name="Picture 2" descr="Personajes dibujados a mano haciendo actividades de ocio al aire libre Vector Premium ">
            <a:extLst>
              <a:ext uri="{FF2B5EF4-FFF2-40B4-BE49-F238E27FC236}">
                <a16:creationId xmlns:a16="http://schemas.microsoft.com/office/drawing/2014/main" xmlns="" id="{260B1F0D-5DC4-4C5C-8FB7-BB7A7C61B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8" t="52153" b="6750"/>
          <a:stretch/>
        </p:blipFill>
        <p:spPr bwMode="auto">
          <a:xfrm>
            <a:off x="8055337" y="2837069"/>
            <a:ext cx="3241598" cy="314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28F0BCF-71EB-4A82-B5C0-45C1BEEDF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2999" y="2215906"/>
            <a:ext cx="1965664" cy="34616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CFBFBC49-F376-499B-9747-5315D1C1935B}"/>
              </a:ext>
            </a:extLst>
          </p:cNvPr>
          <p:cNvSpPr txBox="1"/>
          <p:nvPr/>
        </p:nvSpPr>
        <p:spPr>
          <a:xfrm>
            <a:off x="5522387" y="4969677"/>
            <a:ext cx="2532950" cy="707886"/>
          </a:xfrm>
          <a:custGeom>
            <a:avLst/>
            <a:gdLst>
              <a:gd name="connsiteX0" fmla="*/ 0 w 2532950"/>
              <a:gd name="connsiteY0" fmla="*/ 0 h 707886"/>
              <a:gd name="connsiteX1" fmla="*/ 2532950 w 2532950"/>
              <a:gd name="connsiteY1" fmla="*/ 0 h 707886"/>
              <a:gd name="connsiteX2" fmla="*/ 2532950 w 2532950"/>
              <a:gd name="connsiteY2" fmla="*/ 707886 h 707886"/>
              <a:gd name="connsiteX3" fmla="*/ 0 w 2532950"/>
              <a:gd name="connsiteY3" fmla="*/ 707886 h 707886"/>
              <a:gd name="connsiteX4" fmla="*/ 0 w 253295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950" h="707886" extrusionOk="0">
                <a:moveTo>
                  <a:pt x="0" y="0"/>
                </a:moveTo>
                <a:cubicBezTo>
                  <a:pt x="972915" y="-151790"/>
                  <a:pt x="2069413" y="-35148"/>
                  <a:pt x="2532950" y="0"/>
                </a:cubicBezTo>
                <a:cubicBezTo>
                  <a:pt x="2595055" y="75215"/>
                  <a:pt x="2509310" y="377522"/>
                  <a:pt x="2532950" y="707886"/>
                </a:cubicBezTo>
                <a:cubicBezTo>
                  <a:pt x="2016565" y="868101"/>
                  <a:pt x="1017607" y="596212"/>
                  <a:pt x="0" y="707886"/>
                </a:cubicBezTo>
                <a:cubicBezTo>
                  <a:pt x="-40289" y="415184"/>
                  <a:pt x="-16286" y="204929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xmlns="" sd="287189192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Century Gothic" panose="020B0502020202020204" pitchFamily="34" charset="0"/>
              </a:rPr>
              <a:t>to cook</a:t>
            </a:r>
            <a:r>
              <a:rPr lang="es-ES" sz="40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ADDB2A72-7DC9-44EA-BE1C-21A49666D340}"/>
              </a:ext>
            </a:extLst>
          </p:cNvPr>
          <p:cNvSpPr txBox="1"/>
          <p:nvPr/>
        </p:nvSpPr>
        <p:spPr>
          <a:xfrm>
            <a:off x="938525" y="1861963"/>
            <a:ext cx="2532950" cy="707886"/>
          </a:xfrm>
          <a:custGeom>
            <a:avLst/>
            <a:gdLst>
              <a:gd name="connsiteX0" fmla="*/ 0 w 2532950"/>
              <a:gd name="connsiteY0" fmla="*/ 0 h 707886"/>
              <a:gd name="connsiteX1" fmla="*/ 2532950 w 2532950"/>
              <a:gd name="connsiteY1" fmla="*/ 0 h 707886"/>
              <a:gd name="connsiteX2" fmla="*/ 2532950 w 2532950"/>
              <a:gd name="connsiteY2" fmla="*/ 707886 h 707886"/>
              <a:gd name="connsiteX3" fmla="*/ 0 w 2532950"/>
              <a:gd name="connsiteY3" fmla="*/ 707886 h 707886"/>
              <a:gd name="connsiteX4" fmla="*/ 0 w 253295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950" h="707886" extrusionOk="0">
                <a:moveTo>
                  <a:pt x="0" y="0"/>
                </a:moveTo>
                <a:cubicBezTo>
                  <a:pt x="972915" y="-151790"/>
                  <a:pt x="2069413" y="-35148"/>
                  <a:pt x="2532950" y="0"/>
                </a:cubicBezTo>
                <a:cubicBezTo>
                  <a:pt x="2595055" y="75215"/>
                  <a:pt x="2509310" y="377522"/>
                  <a:pt x="2532950" y="707886"/>
                </a:cubicBezTo>
                <a:cubicBezTo>
                  <a:pt x="2016565" y="868101"/>
                  <a:pt x="1017607" y="596212"/>
                  <a:pt x="0" y="707886"/>
                </a:cubicBezTo>
                <a:cubicBezTo>
                  <a:pt x="-40289" y="415184"/>
                  <a:pt x="-16286" y="204929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xmlns="" sd="287189192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Century Gothic" panose="020B0502020202020204" pitchFamily="34" charset="0"/>
              </a:rPr>
              <a:t>to fish</a:t>
            </a:r>
            <a:r>
              <a:rPr lang="es-ES" sz="40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4EF2AED6-DB93-47EB-AAF0-80F4E4C852C8}"/>
              </a:ext>
            </a:extLst>
          </p:cNvPr>
          <p:cNvSpPr txBox="1"/>
          <p:nvPr/>
        </p:nvSpPr>
        <p:spPr>
          <a:xfrm>
            <a:off x="9825006" y="2697617"/>
            <a:ext cx="2532950" cy="707886"/>
          </a:xfrm>
          <a:custGeom>
            <a:avLst/>
            <a:gdLst>
              <a:gd name="connsiteX0" fmla="*/ 0 w 2532950"/>
              <a:gd name="connsiteY0" fmla="*/ 0 h 707886"/>
              <a:gd name="connsiteX1" fmla="*/ 2532950 w 2532950"/>
              <a:gd name="connsiteY1" fmla="*/ 0 h 707886"/>
              <a:gd name="connsiteX2" fmla="*/ 2532950 w 2532950"/>
              <a:gd name="connsiteY2" fmla="*/ 707886 h 707886"/>
              <a:gd name="connsiteX3" fmla="*/ 0 w 2532950"/>
              <a:gd name="connsiteY3" fmla="*/ 707886 h 707886"/>
              <a:gd name="connsiteX4" fmla="*/ 0 w 253295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950" h="707886" extrusionOk="0">
                <a:moveTo>
                  <a:pt x="0" y="0"/>
                </a:moveTo>
                <a:cubicBezTo>
                  <a:pt x="972915" y="-151790"/>
                  <a:pt x="2069413" y="-35148"/>
                  <a:pt x="2532950" y="0"/>
                </a:cubicBezTo>
                <a:cubicBezTo>
                  <a:pt x="2595055" y="75215"/>
                  <a:pt x="2509310" y="377522"/>
                  <a:pt x="2532950" y="707886"/>
                </a:cubicBezTo>
                <a:cubicBezTo>
                  <a:pt x="2016565" y="868101"/>
                  <a:pt x="1017607" y="596212"/>
                  <a:pt x="0" y="707886"/>
                </a:cubicBezTo>
                <a:cubicBezTo>
                  <a:pt x="-40289" y="415184"/>
                  <a:pt x="-16286" y="204929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xmlns="" sd="287189192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Century Gothic" panose="020B0502020202020204" pitchFamily="34" charset="0"/>
              </a:rPr>
              <a:t>to read</a:t>
            </a:r>
            <a:r>
              <a:rPr lang="es-ES" sz="40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DF046319-6E52-4115-8801-DD7060096ED4}"/>
              </a:ext>
            </a:extLst>
          </p:cNvPr>
          <p:cNvSpPr txBox="1"/>
          <p:nvPr/>
        </p:nvSpPr>
        <p:spPr>
          <a:xfrm>
            <a:off x="663261" y="1129755"/>
            <a:ext cx="11694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</a:rPr>
              <a:t>“I like …”</a:t>
            </a:r>
          </a:p>
        </p:txBody>
      </p:sp>
    </p:spTree>
    <p:extLst>
      <p:ext uri="{BB962C8B-B14F-4D97-AF65-F5344CB8AC3E}">
        <p14:creationId xmlns:p14="http://schemas.microsoft.com/office/powerpoint/2010/main" val="3030452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iña feliz sosteniendo papel con su contorno y silueta vector gratuito">
            <a:extLst>
              <a:ext uri="{FF2B5EF4-FFF2-40B4-BE49-F238E27FC236}">
                <a16:creationId xmlns:a16="http://schemas.microsoft.com/office/drawing/2014/main" xmlns="" id="{8B643937-AD25-4B33-B3B7-20F46E366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6"/>
          <a:stretch/>
        </p:blipFill>
        <p:spPr bwMode="auto">
          <a:xfrm>
            <a:off x="8795884" y="1683018"/>
            <a:ext cx="2239290" cy="200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hico gordo lindo comiendo pizza en color y contorno y silueta">
            <a:extLst>
              <a:ext uri="{FF2B5EF4-FFF2-40B4-BE49-F238E27FC236}">
                <a16:creationId xmlns:a16="http://schemas.microsoft.com/office/drawing/2014/main" xmlns="" id="{39D40147-CEDC-4537-BDD7-252CD9E48A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2"/>
          <a:stretch/>
        </p:blipFill>
        <p:spPr bwMode="auto">
          <a:xfrm>
            <a:off x="778865" y="1428488"/>
            <a:ext cx="1400491" cy="237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ico lindo con gorra en color y silueta vector gratuito">
            <a:extLst>
              <a:ext uri="{FF2B5EF4-FFF2-40B4-BE49-F238E27FC236}">
                <a16:creationId xmlns:a16="http://schemas.microsoft.com/office/drawing/2014/main" xmlns="" id="{8F2096C0-7696-4344-8762-E7D61B63D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0000" b="-1202"/>
          <a:stretch/>
        </p:blipFill>
        <p:spPr bwMode="auto">
          <a:xfrm>
            <a:off x="5015631" y="1628041"/>
            <a:ext cx="1552186" cy="265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iña feliz sosteniendo papel con su contorno y silueta vector gratuito">
            <a:extLst>
              <a:ext uri="{FF2B5EF4-FFF2-40B4-BE49-F238E27FC236}">
                <a16:creationId xmlns:a16="http://schemas.microsoft.com/office/drawing/2014/main" xmlns="" id="{24D48552-8DD4-4D03-9217-640EA19D75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88" b="98010" l="2236" r="34185">
                        <a14:foregroundMark x1="17093" y1="91542" x2="25240" y2="93035"/>
                        <a14:foregroundMark x1="25240" y1="93035" x2="30990" y2="91542"/>
                        <a14:foregroundMark x1="30990" y1="91542" x2="28275" y2="60697"/>
                        <a14:foregroundMark x1="28275" y1="60697" x2="28275" y2="51741"/>
                        <a14:foregroundMark x1="5591" y1="42786" x2="6869" y2="22886"/>
                        <a14:foregroundMark x1="6869" y1="22886" x2="11182" y2="40796"/>
                        <a14:foregroundMark x1="11182" y1="40796" x2="11981" y2="57711"/>
                        <a14:foregroundMark x1="11981" y1="57711" x2="2875" y2="53731"/>
                        <a14:foregroundMark x1="2875" y1="53731" x2="9585" y2="27861"/>
                        <a14:foregroundMark x1="9585" y1="27861" x2="13578" y2="57214"/>
                        <a14:foregroundMark x1="13578" y1="57214" x2="6230" y2="59701"/>
                        <a14:foregroundMark x1="6230" y1="59701" x2="10543" y2="37811"/>
                        <a14:foregroundMark x1="10543" y1="37811" x2="13259" y2="55721"/>
                        <a14:foregroundMark x1="13259" y1="55721" x2="7987" y2="58706"/>
                        <a14:foregroundMark x1="7987" y1="58706" x2="8147" y2="42289"/>
                        <a14:foregroundMark x1="8147" y1="42289" x2="12620" y2="55721"/>
                        <a14:foregroundMark x1="12620" y1="55721" x2="6230" y2="50746"/>
                        <a14:foregroundMark x1="6230" y1="50746" x2="12141" y2="62687"/>
                        <a14:foregroundMark x1="12141" y1="62687" x2="13578" y2="79104"/>
                        <a14:foregroundMark x1="13578" y1="79104" x2="7668" y2="83085"/>
                        <a14:foregroundMark x1="7668" y1="83085" x2="3674" y2="64677"/>
                        <a14:foregroundMark x1="3674" y1="64677" x2="4633" y2="40796"/>
                        <a14:foregroundMark x1="4633" y1="40796" x2="9904" y2="32836"/>
                        <a14:foregroundMark x1="9904" y1="32836" x2="13419" y2="17413"/>
                        <a14:foregroundMark x1="13419" y1="17413" x2="14377" y2="995"/>
                        <a14:foregroundMark x1="14377" y1="995" x2="19649" y2="3483"/>
                        <a14:foregroundMark x1="19649" y1="3483" x2="14217" y2="5473"/>
                        <a14:foregroundMark x1="14217" y1="5473" x2="20128" y2="18408"/>
                        <a14:foregroundMark x1="20128" y1="18408" x2="28435" y2="91542"/>
                        <a14:foregroundMark x1="28435" y1="91542" x2="8147" y2="77114"/>
                        <a14:foregroundMark x1="8147" y1="77114" x2="13578" y2="62687"/>
                        <a14:foregroundMark x1="13578" y1="62687" x2="18211" y2="74627"/>
                        <a14:foregroundMark x1="18211" y1="74627" x2="12939" y2="62189"/>
                        <a14:foregroundMark x1="12939" y1="62189" x2="23163" y2="75622"/>
                        <a14:foregroundMark x1="23163" y1="75622" x2="27476" y2="98507"/>
                        <a14:foregroundMark x1="27476" y1="98507" x2="13738" y2="87562"/>
                        <a14:foregroundMark x1="13738" y1="87562" x2="13898" y2="68159"/>
                        <a14:foregroundMark x1="13898" y1="68159" x2="15655" y2="54229"/>
                        <a14:foregroundMark x1="16613" y1="2985" x2="23482" y2="6468"/>
                        <a14:foregroundMark x1="34665" y1="94030" x2="29233" y2="89552"/>
                        <a14:foregroundMark x1="29233" y1="89552" x2="34345" y2="94030"/>
                        <a14:foregroundMark x1="34345" y1="94030" x2="28115" y2="90050"/>
                        <a14:foregroundMark x1="28115" y1="90050" x2="28594" y2="68159"/>
                        <a14:foregroundMark x1="28594" y1="68159" x2="29233" y2="86070"/>
                        <a14:foregroundMark x1="29233" y1="86070" x2="23642" y2="93035"/>
                        <a14:foregroundMark x1="23642" y1="93035" x2="16933" y2="95522"/>
                        <a14:foregroundMark x1="16933" y1="95522" x2="12620" y2="83085"/>
                        <a14:foregroundMark x1="12620" y1="83085" x2="18211" y2="87065"/>
                        <a14:foregroundMark x1="18211" y1="87065" x2="18211" y2="80597"/>
                        <a14:foregroundMark x1="2396" y1="68159" x2="3355" y2="15423"/>
                        <a14:foregroundMark x1="3355" y1="15423" x2="6390" y2="33333"/>
                        <a14:foregroundMark x1="6390" y1="33333" x2="4792" y2="15423"/>
                        <a14:foregroundMark x1="4792" y1="15423" x2="7188" y2="33333"/>
                        <a14:foregroundMark x1="7188" y1="33333" x2="2716" y2="18408"/>
                        <a14:foregroundMark x1="2716" y1="18408" x2="2236" y2="78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510"/>
          <a:stretch/>
        </p:blipFill>
        <p:spPr bwMode="auto">
          <a:xfrm>
            <a:off x="4654105" y="4367479"/>
            <a:ext cx="2275238" cy="200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CF90061-22C8-4EE7-B4C8-5D6635EDF858}"/>
              </a:ext>
            </a:extLst>
          </p:cNvPr>
          <p:cNvSpPr txBox="1"/>
          <p:nvPr/>
        </p:nvSpPr>
        <p:spPr>
          <a:xfrm>
            <a:off x="1862448" y="1136101"/>
            <a:ext cx="9365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Century Gothic" panose="020B0502020202020204" pitchFamily="34" charset="0"/>
              </a:rPr>
              <a:t>Match the kids with their correct shapes.</a:t>
            </a:r>
          </a:p>
        </p:txBody>
      </p:sp>
      <p:pic>
        <p:nvPicPr>
          <p:cNvPr id="3" name="Imagen 2" descr="Imagen que contiene reloj, tren, señal, dibujo&#10;&#10;Descripción generada automáticamente">
            <a:extLst>
              <a:ext uri="{FF2B5EF4-FFF2-40B4-BE49-F238E27FC236}">
                <a16:creationId xmlns:a16="http://schemas.microsoft.com/office/drawing/2014/main" xmlns="" id="{3F227EAA-335C-42FA-ACC7-EF7D6BFE0D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5" y="347334"/>
            <a:ext cx="1137254" cy="104366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6AD7536-30E1-4F6E-9C9B-48CB1ED337C4}"/>
              </a:ext>
            </a:extLst>
          </p:cNvPr>
          <p:cNvSpPr txBox="1"/>
          <p:nvPr/>
        </p:nvSpPr>
        <p:spPr>
          <a:xfrm>
            <a:off x="2369649" y="228159"/>
            <a:ext cx="7100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</a:rPr>
              <a:t>Find the shape!</a:t>
            </a:r>
          </a:p>
        </p:txBody>
      </p:sp>
      <p:pic>
        <p:nvPicPr>
          <p:cNvPr id="3080" name="Picture 8" descr="Chico lindo con gorra en color y silueta vector gratuito">
            <a:extLst>
              <a:ext uri="{FF2B5EF4-FFF2-40B4-BE49-F238E27FC236}">
                <a16:creationId xmlns:a16="http://schemas.microsoft.com/office/drawing/2014/main" xmlns="" id="{E8274EB8-DDE4-4D90-8B69-29ACE584A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78866" y="3897022"/>
            <a:ext cx="1400491" cy="236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hica colgando ropa mojada a secar con su contorno y silueta">
            <a:extLst>
              <a:ext uri="{FF2B5EF4-FFF2-40B4-BE49-F238E27FC236}">
                <a16:creationId xmlns:a16="http://schemas.microsoft.com/office/drawing/2014/main" xmlns="" id="{EC279AD8-6033-449D-ABA1-55E1A2A6A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8"/>
          <a:stretch/>
        </p:blipFill>
        <p:spPr bwMode="auto">
          <a:xfrm>
            <a:off x="8969829" y="3773232"/>
            <a:ext cx="2406840" cy="261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4474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steles, tortas y helados con un cono de helado y lolly cupcake cake cookies donuts batido postre y piruleta con glaseado de chocolate y cerezas vectores en blanco vector gratuito">
            <a:extLst>
              <a:ext uri="{FF2B5EF4-FFF2-40B4-BE49-F238E27FC236}">
                <a16:creationId xmlns:a16="http://schemas.microsoft.com/office/drawing/2014/main" xmlns="" id="{DD07579F-9681-4FC0-A87A-D0D540761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4" b="68439"/>
          <a:stretch/>
        </p:blipFill>
        <p:spPr bwMode="auto">
          <a:xfrm>
            <a:off x="9557657" y="1299990"/>
            <a:ext cx="1850403" cy="2354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steles, tortas y helados con un cono de helado y lolly cupcake cake cookies donuts batido postre y piruleta con glaseado de chocolate y cerezas vectores en blanco vector gratuito">
            <a:extLst>
              <a:ext uri="{FF2B5EF4-FFF2-40B4-BE49-F238E27FC236}">
                <a16:creationId xmlns:a16="http://schemas.microsoft.com/office/drawing/2014/main" xmlns="" id="{46559331-B2BC-460D-AE43-B82113408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10" b="50000"/>
          <a:stretch/>
        </p:blipFill>
        <p:spPr bwMode="auto">
          <a:xfrm>
            <a:off x="10081365" y="3429000"/>
            <a:ext cx="1239611" cy="298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7F3F2CA-2E22-40A6-BB55-25B4FCDC3128}"/>
              </a:ext>
            </a:extLst>
          </p:cNvPr>
          <p:cNvSpPr txBox="1"/>
          <p:nvPr/>
        </p:nvSpPr>
        <p:spPr>
          <a:xfrm>
            <a:off x="1557838" y="812885"/>
            <a:ext cx="11408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entury Gothic" panose="020B0502020202020204" pitchFamily="34" charset="0"/>
              </a:rPr>
              <a:t>.Complete the text with the correct form of the </a:t>
            </a:r>
            <a:r>
              <a:rPr lang="es-ES" sz="3200" dirty="0" smtClean="0">
                <a:latin typeface="Century Gothic" panose="020B0502020202020204" pitchFamily="34" charset="0"/>
              </a:rPr>
              <a:t>verb.</a:t>
            </a:r>
            <a:endParaRPr lang="es-ES" sz="3200" dirty="0">
              <a:latin typeface="Century Gothic" panose="020B0502020202020204" pitchFamily="34" charset="0"/>
            </a:endParaRPr>
          </a:p>
        </p:txBody>
      </p:sp>
      <p:pic>
        <p:nvPicPr>
          <p:cNvPr id="3" name="Imagen 2" descr="Imagen que contiene reloj, tren, señal, dibujo&#10;&#10;Descripción generada automáticamente">
            <a:extLst>
              <a:ext uri="{FF2B5EF4-FFF2-40B4-BE49-F238E27FC236}">
                <a16:creationId xmlns:a16="http://schemas.microsoft.com/office/drawing/2014/main" xmlns="" id="{D0DD8208-D627-400C-AA8B-AB68B72842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0" y="256326"/>
            <a:ext cx="1137254" cy="104366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C6E3102-1DF2-4E5A-9D89-D3776C4E1C3F}"/>
              </a:ext>
            </a:extLst>
          </p:cNvPr>
          <p:cNvSpPr txBox="1"/>
          <p:nvPr/>
        </p:nvSpPr>
        <p:spPr>
          <a:xfrm>
            <a:off x="2369649" y="183915"/>
            <a:ext cx="71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</a:rPr>
              <a:t>Zack’s habits.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7CD550F-9D29-48FD-B3A4-035660DCEC9E}"/>
              </a:ext>
            </a:extLst>
          </p:cNvPr>
          <p:cNvSpPr txBox="1"/>
          <p:nvPr/>
        </p:nvSpPr>
        <p:spPr>
          <a:xfrm>
            <a:off x="871024" y="1791621"/>
            <a:ext cx="8599549" cy="3970318"/>
          </a:xfrm>
          <a:custGeom>
            <a:avLst/>
            <a:gdLst>
              <a:gd name="connsiteX0" fmla="*/ 0 w 8599549"/>
              <a:gd name="connsiteY0" fmla="*/ 0 h 4401205"/>
              <a:gd name="connsiteX1" fmla="*/ 8599549 w 8599549"/>
              <a:gd name="connsiteY1" fmla="*/ 0 h 4401205"/>
              <a:gd name="connsiteX2" fmla="*/ 8599549 w 8599549"/>
              <a:gd name="connsiteY2" fmla="*/ 4401205 h 4401205"/>
              <a:gd name="connsiteX3" fmla="*/ 0 w 8599549"/>
              <a:gd name="connsiteY3" fmla="*/ 4401205 h 4401205"/>
              <a:gd name="connsiteX4" fmla="*/ 0 w 8599549"/>
              <a:gd name="connsiteY4" fmla="*/ 0 h 440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9549" h="4401205" extrusionOk="0">
                <a:moveTo>
                  <a:pt x="0" y="0"/>
                </a:moveTo>
                <a:cubicBezTo>
                  <a:pt x="1965984" y="-7425"/>
                  <a:pt x="5844248" y="-107651"/>
                  <a:pt x="8599549" y="0"/>
                </a:cubicBezTo>
                <a:cubicBezTo>
                  <a:pt x="8631195" y="1528253"/>
                  <a:pt x="8711799" y="3806126"/>
                  <a:pt x="8599549" y="4401205"/>
                </a:cubicBezTo>
                <a:cubicBezTo>
                  <a:pt x="5703286" y="4257626"/>
                  <a:pt x="3597756" y="4514130"/>
                  <a:pt x="0" y="4401205"/>
                </a:cubicBezTo>
                <a:cubicBezTo>
                  <a:pt x="113655" y="2797961"/>
                  <a:pt x="-124175" y="1322490"/>
                  <a:pt x="0" y="0"/>
                </a:cubicBezTo>
                <a:close/>
              </a:path>
            </a:pathLst>
          </a:custGeom>
          <a:noFill/>
          <a:ln w="381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82335580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Century Gothic" panose="020B0502020202020204" pitchFamily="34" charset="0"/>
              </a:rPr>
              <a:t>Hi! I’m Zack, I _______ </a:t>
            </a:r>
            <a:r>
              <a:rPr lang="es-ES" sz="2800" b="1" dirty="0">
                <a:latin typeface="Century Gothic" panose="020B0502020202020204" pitchFamily="34" charset="0"/>
              </a:rPr>
              <a:t>(study) </a:t>
            </a:r>
            <a:r>
              <a:rPr lang="es-ES" sz="2800" dirty="0">
                <a:latin typeface="Century Gothic" panose="020B0502020202020204" pitchFamily="34" charset="0"/>
              </a:rPr>
              <a:t>at the Valley elementary school. </a:t>
            </a:r>
            <a:r>
              <a:rPr lang="es-ES" sz="2800" dirty="0" smtClean="0">
                <a:latin typeface="Century Gothic" panose="020B0502020202020204" pitchFamily="34" charset="0"/>
              </a:rPr>
              <a:t>In</a:t>
            </a:r>
            <a:r>
              <a:rPr lang="es-ES" sz="2800" dirty="0" smtClean="0">
                <a:latin typeface="Century Gothic" panose="020B0502020202020204" pitchFamily="34" charset="0"/>
              </a:rPr>
              <a:t> </a:t>
            </a:r>
            <a:r>
              <a:rPr lang="es-ES" sz="2800" dirty="0">
                <a:latin typeface="Century Gothic" panose="020B0502020202020204" pitchFamily="34" charset="0"/>
              </a:rPr>
              <a:t>the morning, I </a:t>
            </a:r>
            <a:r>
              <a:rPr lang="es-ES" sz="2800" b="1" dirty="0" smtClean="0">
                <a:latin typeface="Century Gothic" panose="020B0502020202020204" pitchFamily="34" charset="0"/>
              </a:rPr>
              <a:t>_______ (</a:t>
            </a:r>
            <a:r>
              <a:rPr lang="es-ES" sz="2800" b="1" dirty="0">
                <a:latin typeface="Century Gothic" panose="020B0502020202020204" pitchFamily="34" charset="0"/>
              </a:rPr>
              <a:t>wake up) </a:t>
            </a:r>
            <a:r>
              <a:rPr lang="es-ES" sz="2800" dirty="0">
                <a:latin typeface="Century Gothic" panose="020B0502020202020204" pitchFamily="34" charset="0"/>
              </a:rPr>
              <a:t>at 6 AM, I like </a:t>
            </a:r>
            <a:r>
              <a:rPr lang="es-ES" sz="2800" b="1" dirty="0" smtClean="0">
                <a:latin typeface="Century Gothic" panose="020B0502020202020204" pitchFamily="34" charset="0"/>
              </a:rPr>
              <a:t>______ (</a:t>
            </a:r>
            <a:r>
              <a:rPr lang="es-ES" sz="2800" b="1" dirty="0">
                <a:latin typeface="Century Gothic" panose="020B0502020202020204" pitchFamily="34" charset="0"/>
              </a:rPr>
              <a:t>eat) </a:t>
            </a:r>
            <a:r>
              <a:rPr lang="es-ES" sz="2800" dirty="0">
                <a:latin typeface="Century Gothic" panose="020B0502020202020204" pitchFamily="34" charset="0"/>
              </a:rPr>
              <a:t>waffles as breakfast, and then I </a:t>
            </a:r>
            <a:r>
              <a:rPr lang="es-ES" sz="2800" b="1" dirty="0" smtClean="0">
                <a:latin typeface="Century Gothic" panose="020B0502020202020204" pitchFamily="34" charset="0"/>
              </a:rPr>
              <a:t>____ (</a:t>
            </a:r>
            <a:r>
              <a:rPr lang="es-ES" sz="2800" b="1" dirty="0">
                <a:latin typeface="Century Gothic" panose="020B0502020202020204" pitchFamily="34" charset="0"/>
              </a:rPr>
              <a:t>go) </a:t>
            </a:r>
            <a:r>
              <a:rPr lang="es-ES" sz="2800" dirty="0">
                <a:latin typeface="Century Gothic" panose="020B0502020202020204" pitchFamily="34" charset="0"/>
              </a:rPr>
              <a:t>to school by bus. </a:t>
            </a:r>
          </a:p>
          <a:p>
            <a:pPr algn="just"/>
            <a:endParaRPr lang="es-ES" sz="2800" dirty="0">
              <a:latin typeface="Century Gothic" panose="020B0502020202020204" pitchFamily="34" charset="0"/>
            </a:endParaRPr>
          </a:p>
          <a:p>
            <a:pPr algn="just"/>
            <a:r>
              <a:rPr lang="es-ES" sz="2800" dirty="0" smtClean="0">
                <a:latin typeface="Century Gothic" panose="020B0502020202020204" pitchFamily="34" charset="0"/>
              </a:rPr>
              <a:t>In</a:t>
            </a:r>
            <a:r>
              <a:rPr lang="es-ES" sz="2800" dirty="0" smtClean="0">
                <a:latin typeface="Century Gothic" panose="020B0502020202020204" pitchFamily="34" charset="0"/>
              </a:rPr>
              <a:t> </a:t>
            </a:r>
            <a:r>
              <a:rPr lang="es-ES" sz="2800" dirty="0">
                <a:latin typeface="Century Gothic" panose="020B0502020202020204" pitchFamily="34" charset="0"/>
              </a:rPr>
              <a:t>the afternoon, I like </a:t>
            </a:r>
            <a:r>
              <a:rPr lang="es-ES" sz="2800" b="1" dirty="0" smtClean="0">
                <a:latin typeface="Century Gothic" panose="020B0502020202020204" pitchFamily="34" charset="0"/>
              </a:rPr>
              <a:t>_______ (</a:t>
            </a:r>
            <a:r>
              <a:rPr lang="es-ES" sz="2800" b="1" dirty="0">
                <a:latin typeface="Century Gothic" panose="020B0502020202020204" pitchFamily="34" charset="0"/>
              </a:rPr>
              <a:t>play) </a:t>
            </a:r>
            <a:r>
              <a:rPr lang="es-ES" sz="2800" dirty="0">
                <a:latin typeface="Century Gothic" panose="020B0502020202020204" pitchFamily="34" charset="0"/>
              </a:rPr>
              <a:t>videogames with my brother and we love </a:t>
            </a:r>
            <a:r>
              <a:rPr lang="es-ES" sz="2800" b="1" dirty="0" smtClean="0">
                <a:latin typeface="Century Gothic" panose="020B0502020202020204" pitchFamily="34" charset="0"/>
              </a:rPr>
              <a:t>_____ (</a:t>
            </a:r>
            <a:r>
              <a:rPr lang="es-ES" sz="2800" b="1" dirty="0">
                <a:latin typeface="Century Gothic" panose="020B0502020202020204" pitchFamily="34" charset="0"/>
              </a:rPr>
              <a:t>eat) </a:t>
            </a:r>
            <a:r>
              <a:rPr lang="es-ES" sz="2800" dirty="0">
                <a:latin typeface="Century Gothic" panose="020B0502020202020204" pitchFamily="34" charset="0"/>
              </a:rPr>
              <a:t>ice-cream. What do you like to do </a:t>
            </a:r>
            <a:r>
              <a:rPr lang="es-ES" sz="2800" dirty="0" smtClean="0">
                <a:latin typeface="Century Gothic" panose="020B0502020202020204" pitchFamily="34" charset="0"/>
              </a:rPr>
              <a:t>in</a:t>
            </a:r>
            <a:r>
              <a:rPr lang="es-ES" sz="2800" dirty="0" smtClean="0">
                <a:latin typeface="Century Gothic" panose="020B0502020202020204" pitchFamily="34" charset="0"/>
              </a:rPr>
              <a:t> </a:t>
            </a:r>
            <a:r>
              <a:rPr lang="es-ES" sz="2800" dirty="0">
                <a:latin typeface="Century Gothic" panose="020B0502020202020204" pitchFamily="34" charset="0"/>
              </a:rPr>
              <a:t>the afternoons?</a:t>
            </a:r>
          </a:p>
        </p:txBody>
      </p:sp>
    </p:spTree>
    <p:extLst>
      <p:ext uri="{BB962C8B-B14F-4D97-AF65-F5344CB8AC3E}">
        <p14:creationId xmlns:p14="http://schemas.microsoft.com/office/powerpoint/2010/main" val="33854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elices los niños lindos tienen buena nota de examen Vector Premium ">
            <a:extLst>
              <a:ext uri="{FF2B5EF4-FFF2-40B4-BE49-F238E27FC236}">
                <a16:creationId xmlns:a16="http://schemas.microsoft.com/office/drawing/2014/main" xmlns="" id="{A9CD459E-2B74-4B1C-A91C-C8F907FEF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986" r="7520" b="7747"/>
          <a:stretch/>
        </p:blipFill>
        <p:spPr bwMode="auto">
          <a:xfrm>
            <a:off x="7919290" y="2198588"/>
            <a:ext cx="3370960" cy="422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elices los niños lindos juegan ladrillos juntos Vector Premium ">
            <a:extLst>
              <a:ext uri="{FF2B5EF4-FFF2-40B4-BE49-F238E27FC236}">
                <a16:creationId xmlns:a16="http://schemas.microsoft.com/office/drawing/2014/main" xmlns="" id="{E96EC1A2-8EA3-470F-912C-F2C637F62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427"/>
          <a:stretch/>
        </p:blipFill>
        <p:spPr bwMode="auto">
          <a:xfrm>
            <a:off x="4397828" y="2529038"/>
            <a:ext cx="3448603" cy="343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eliz niña niño lindo cantar una canción Vector Premium ">
            <a:extLst>
              <a:ext uri="{FF2B5EF4-FFF2-40B4-BE49-F238E27FC236}">
                <a16:creationId xmlns:a16="http://schemas.microsoft.com/office/drawing/2014/main" xmlns="" id="{B2A4DE68-1F7A-4A10-B6C9-1061F82C4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26" b="6002"/>
          <a:stretch/>
        </p:blipFill>
        <p:spPr bwMode="auto">
          <a:xfrm>
            <a:off x="663261" y="2219466"/>
            <a:ext cx="3370960" cy="360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 descr="Imagen que contiene reloj, tren, señal, dibujo&#10;&#10;Descripción generada automáticamente">
            <a:extLst>
              <a:ext uri="{FF2B5EF4-FFF2-40B4-BE49-F238E27FC236}">
                <a16:creationId xmlns:a16="http://schemas.microsoft.com/office/drawing/2014/main" xmlns="" id="{4A39C4F5-9905-48CA-AD86-5A4EB4D97A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5" y="347334"/>
            <a:ext cx="1137254" cy="10436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BECB74E-A381-4C26-B116-AC763C709E30}"/>
              </a:ext>
            </a:extLst>
          </p:cNvPr>
          <p:cNvSpPr txBox="1"/>
          <p:nvPr/>
        </p:nvSpPr>
        <p:spPr>
          <a:xfrm>
            <a:off x="1884219" y="544980"/>
            <a:ext cx="9365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Century Gothic" panose="020B0502020202020204" pitchFamily="34" charset="0"/>
              </a:rPr>
              <a:t>Talk about: Activities you don’t like.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CFBFBC49-F376-499B-9747-5315D1C1935B}"/>
              </a:ext>
            </a:extLst>
          </p:cNvPr>
          <p:cNvSpPr txBox="1"/>
          <p:nvPr/>
        </p:nvSpPr>
        <p:spPr>
          <a:xfrm>
            <a:off x="3749043" y="5255003"/>
            <a:ext cx="4746172" cy="707886"/>
          </a:xfrm>
          <a:custGeom>
            <a:avLst/>
            <a:gdLst>
              <a:gd name="connsiteX0" fmla="*/ 0 w 3758111"/>
              <a:gd name="connsiteY0" fmla="*/ 0 h 1261884"/>
              <a:gd name="connsiteX1" fmla="*/ 3758111 w 3758111"/>
              <a:gd name="connsiteY1" fmla="*/ 0 h 1261884"/>
              <a:gd name="connsiteX2" fmla="*/ 3758111 w 3758111"/>
              <a:gd name="connsiteY2" fmla="*/ 1261884 h 1261884"/>
              <a:gd name="connsiteX3" fmla="*/ 0 w 3758111"/>
              <a:gd name="connsiteY3" fmla="*/ 1261884 h 1261884"/>
              <a:gd name="connsiteX4" fmla="*/ 0 w 3758111"/>
              <a:gd name="connsiteY4" fmla="*/ 0 h 12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111" h="1261884" extrusionOk="0">
                <a:moveTo>
                  <a:pt x="0" y="0"/>
                </a:moveTo>
                <a:cubicBezTo>
                  <a:pt x="909712" y="-151790"/>
                  <a:pt x="2278865" y="-35148"/>
                  <a:pt x="3758111" y="0"/>
                </a:cubicBezTo>
                <a:cubicBezTo>
                  <a:pt x="3737570" y="393607"/>
                  <a:pt x="3713129" y="1090485"/>
                  <a:pt x="3758111" y="1261884"/>
                </a:cubicBezTo>
                <a:cubicBezTo>
                  <a:pt x="2244059" y="1422099"/>
                  <a:pt x="1800691" y="1150210"/>
                  <a:pt x="0" y="1261884"/>
                </a:cubicBezTo>
                <a:cubicBezTo>
                  <a:pt x="20238" y="760631"/>
                  <a:pt x="-32956" y="579230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xmlns="" sd="287189192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Century Gothic" panose="020B0502020202020204" pitchFamily="34" charset="0"/>
              </a:rPr>
              <a:t>to build with blocks</a:t>
            </a:r>
            <a:r>
              <a:rPr lang="es-ES" sz="40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ADDB2A72-7DC9-44EA-BE1C-21A49666D340}"/>
              </a:ext>
            </a:extLst>
          </p:cNvPr>
          <p:cNvSpPr txBox="1"/>
          <p:nvPr/>
        </p:nvSpPr>
        <p:spPr>
          <a:xfrm>
            <a:off x="733936" y="5568136"/>
            <a:ext cx="2532950" cy="707886"/>
          </a:xfrm>
          <a:custGeom>
            <a:avLst/>
            <a:gdLst>
              <a:gd name="connsiteX0" fmla="*/ 0 w 2532950"/>
              <a:gd name="connsiteY0" fmla="*/ 0 h 707886"/>
              <a:gd name="connsiteX1" fmla="*/ 2532950 w 2532950"/>
              <a:gd name="connsiteY1" fmla="*/ 0 h 707886"/>
              <a:gd name="connsiteX2" fmla="*/ 2532950 w 2532950"/>
              <a:gd name="connsiteY2" fmla="*/ 707886 h 707886"/>
              <a:gd name="connsiteX3" fmla="*/ 0 w 2532950"/>
              <a:gd name="connsiteY3" fmla="*/ 707886 h 707886"/>
              <a:gd name="connsiteX4" fmla="*/ 0 w 253295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950" h="707886" extrusionOk="0">
                <a:moveTo>
                  <a:pt x="0" y="0"/>
                </a:moveTo>
                <a:cubicBezTo>
                  <a:pt x="972915" y="-151790"/>
                  <a:pt x="2069413" y="-35148"/>
                  <a:pt x="2532950" y="0"/>
                </a:cubicBezTo>
                <a:cubicBezTo>
                  <a:pt x="2595055" y="75215"/>
                  <a:pt x="2509310" y="377522"/>
                  <a:pt x="2532950" y="707886"/>
                </a:cubicBezTo>
                <a:cubicBezTo>
                  <a:pt x="2016565" y="868101"/>
                  <a:pt x="1017607" y="596212"/>
                  <a:pt x="0" y="707886"/>
                </a:cubicBezTo>
                <a:cubicBezTo>
                  <a:pt x="-40289" y="415184"/>
                  <a:pt x="-16286" y="204929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xmlns="" sd="287189192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Century Gothic" panose="020B0502020202020204" pitchFamily="34" charset="0"/>
              </a:rPr>
              <a:t>to sing</a:t>
            </a:r>
            <a:r>
              <a:rPr lang="es-ES" sz="40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4EF2AED6-DB93-47EB-AAF0-80F4E4C852C8}"/>
              </a:ext>
            </a:extLst>
          </p:cNvPr>
          <p:cNvSpPr txBox="1"/>
          <p:nvPr/>
        </p:nvSpPr>
        <p:spPr>
          <a:xfrm>
            <a:off x="8155939" y="1923598"/>
            <a:ext cx="3758111" cy="707886"/>
          </a:xfrm>
          <a:custGeom>
            <a:avLst/>
            <a:gdLst>
              <a:gd name="connsiteX0" fmla="*/ 0 w 3758111"/>
              <a:gd name="connsiteY0" fmla="*/ 0 h 707886"/>
              <a:gd name="connsiteX1" fmla="*/ 3758111 w 3758111"/>
              <a:gd name="connsiteY1" fmla="*/ 0 h 707886"/>
              <a:gd name="connsiteX2" fmla="*/ 3758111 w 3758111"/>
              <a:gd name="connsiteY2" fmla="*/ 707886 h 707886"/>
              <a:gd name="connsiteX3" fmla="*/ 0 w 3758111"/>
              <a:gd name="connsiteY3" fmla="*/ 707886 h 707886"/>
              <a:gd name="connsiteX4" fmla="*/ 0 w 3758111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111" h="707886" extrusionOk="0">
                <a:moveTo>
                  <a:pt x="0" y="0"/>
                </a:moveTo>
                <a:cubicBezTo>
                  <a:pt x="909712" y="-151790"/>
                  <a:pt x="2278865" y="-35148"/>
                  <a:pt x="3758111" y="0"/>
                </a:cubicBezTo>
                <a:cubicBezTo>
                  <a:pt x="3820216" y="75215"/>
                  <a:pt x="3734471" y="377522"/>
                  <a:pt x="3758111" y="707886"/>
                </a:cubicBezTo>
                <a:cubicBezTo>
                  <a:pt x="2244059" y="868101"/>
                  <a:pt x="1800691" y="596212"/>
                  <a:pt x="0" y="707886"/>
                </a:cubicBezTo>
                <a:cubicBezTo>
                  <a:pt x="-40289" y="415184"/>
                  <a:pt x="-16286" y="204929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xmlns="" sd="287189192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Century Gothic" panose="020B0502020202020204" pitchFamily="34" charset="0"/>
              </a:rPr>
              <a:t>to have exams</a:t>
            </a:r>
            <a:r>
              <a:rPr lang="es-ES" sz="40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DF046319-6E52-4115-8801-DD7060096ED4}"/>
              </a:ext>
            </a:extLst>
          </p:cNvPr>
          <p:cNvSpPr txBox="1"/>
          <p:nvPr/>
        </p:nvSpPr>
        <p:spPr>
          <a:xfrm>
            <a:off x="663261" y="1058363"/>
            <a:ext cx="11694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</a:rPr>
              <a:t>“I don’t like …”</a:t>
            </a:r>
          </a:p>
        </p:txBody>
      </p:sp>
    </p:spTree>
    <p:extLst>
      <p:ext uri="{BB962C8B-B14F-4D97-AF65-F5344CB8AC3E}">
        <p14:creationId xmlns:p14="http://schemas.microsoft.com/office/powerpoint/2010/main" val="343319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reloj, tren, señal, dibujo&#10;&#10;Descripción generada automáticamente">
            <a:extLst>
              <a:ext uri="{FF2B5EF4-FFF2-40B4-BE49-F238E27FC236}">
                <a16:creationId xmlns:a16="http://schemas.microsoft.com/office/drawing/2014/main" xmlns="" id="{0E32E13B-EB87-4CA4-A724-EF0CDE125B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5" y="347334"/>
            <a:ext cx="1137254" cy="10436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2907D90-0C5F-4FAB-8108-8AB97AA14FE3}"/>
              </a:ext>
            </a:extLst>
          </p:cNvPr>
          <p:cNvSpPr txBox="1"/>
          <p:nvPr/>
        </p:nvSpPr>
        <p:spPr>
          <a:xfrm>
            <a:off x="1659989" y="744071"/>
            <a:ext cx="10307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Century Gothic" panose="020B0502020202020204" pitchFamily="34" charset="0"/>
              </a:rPr>
              <a:t>Circle the activities you can do </a:t>
            </a:r>
            <a:r>
              <a:rPr lang="es-ES" sz="3200" dirty="0" smtClean="0">
                <a:latin typeface="Century Gothic" panose="020B0502020202020204" pitchFamily="34" charset="0"/>
              </a:rPr>
              <a:t>in</a:t>
            </a:r>
            <a:r>
              <a:rPr lang="es-ES" sz="3200" dirty="0" smtClean="0">
                <a:latin typeface="Century Gothic" panose="020B0502020202020204" pitchFamily="34" charset="0"/>
              </a:rPr>
              <a:t> </a:t>
            </a:r>
            <a:r>
              <a:rPr lang="es-ES" sz="3200" dirty="0">
                <a:latin typeface="Century Gothic" panose="020B0502020202020204" pitchFamily="34" charset="0"/>
              </a:rPr>
              <a:t>the evening.</a:t>
            </a:r>
          </a:p>
        </p:txBody>
      </p:sp>
      <p:pic>
        <p:nvPicPr>
          <p:cNvPr id="2050" name="Picture 2" descr="Lindo búho con luna y estrellas icono de dibujos animados ilustración. vector gratuito">
            <a:extLst>
              <a:ext uri="{FF2B5EF4-FFF2-40B4-BE49-F238E27FC236}">
                <a16:creationId xmlns:a16="http://schemas.microsoft.com/office/drawing/2014/main" xmlns="" id="{8605B317-D1E7-4F2D-AE86-ED0BAF94A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37" b="83227" l="19649" r="79712">
                        <a14:foregroundMark x1="78914" y1="39457" x2="78914" y2="39457"/>
                        <a14:foregroundMark x1="34984" y1="77796" x2="49681" y2="80351"/>
                        <a14:foregroundMark x1="79872" y1="45687" x2="79872" y2="45687"/>
                        <a14:foregroundMark x1="71885" y1="24760" x2="71885" y2="24760"/>
                        <a14:foregroundMark x1="58786" y1="19329" x2="58786" y2="19329"/>
                        <a14:foregroundMark x1="57668" y1="14537" x2="57668" y2="14537"/>
                        <a14:foregroundMark x1="79872" y1="39457" x2="79872" y2="39457"/>
                        <a14:foregroundMark x1="46006" y1="83227" x2="46006" y2="83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22" t="11114" r="17504" b="13670"/>
          <a:stretch/>
        </p:blipFill>
        <p:spPr bwMode="auto">
          <a:xfrm>
            <a:off x="4444488" y="1664236"/>
            <a:ext cx="3303024" cy="35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3663DAC-32D8-428A-8332-B3598E7D8E7F}"/>
              </a:ext>
            </a:extLst>
          </p:cNvPr>
          <p:cNvSpPr txBox="1"/>
          <p:nvPr/>
        </p:nvSpPr>
        <p:spPr>
          <a:xfrm>
            <a:off x="827535" y="1883618"/>
            <a:ext cx="4243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</a:rPr>
              <a:t>To do karate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27B0638-E195-488C-812F-7C8455C2D96F}"/>
              </a:ext>
            </a:extLst>
          </p:cNvPr>
          <p:cNvSpPr txBox="1"/>
          <p:nvPr/>
        </p:nvSpPr>
        <p:spPr>
          <a:xfrm>
            <a:off x="7036906" y="4408934"/>
            <a:ext cx="5390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</a:rPr>
              <a:t>To go </a:t>
            </a:r>
          </a:p>
          <a:p>
            <a:pPr algn="ctr"/>
            <a:r>
              <a:rPr lang="es-MX" sz="4800" b="1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</a:rPr>
              <a:t>to school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EB0935E-D695-4B80-A199-7AB3E9F2AC85}"/>
              </a:ext>
            </a:extLst>
          </p:cNvPr>
          <p:cNvSpPr txBox="1"/>
          <p:nvPr/>
        </p:nvSpPr>
        <p:spPr>
          <a:xfrm>
            <a:off x="7473890" y="1883618"/>
            <a:ext cx="4243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</a:rPr>
              <a:t>To sleep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F6BD8BF1-857F-4056-8B42-74EB259D15FA}"/>
              </a:ext>
            </a:extLst>
          </p:cNvPr>
          <p:cNvSpPr txBox="1"/>
          <p:nvPr/>
        </p:nvSpPr>
        <p:spPr>
          <a:xfrm>
            <a:off x="-204067" y="4460579"/>
            <a:ext cx="5680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</a:rPr>
              <a:t>To eat</a:t>
            </a:r>
          </a:p>
          <a:p>
            <a:pPr algn="ctr"/>
            <a:r>
              <a:rPr lang="es-MX" sz="4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</a:rPr>
              <a:t> breakfast</a:t>
            </a:r>
          </a:p>
        </p:txBody>
      </p:sp>
    </p:spTree>
    <p:extLst>
      <p:ext uri="{BB962C8B-B14F-4D97-AF65-F5344CB8AC3E}">
        <p14:creationId xmlns:p14="http://schemas.microsoft.com/office/powerpoint/2010/main" val="149809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objeto, dibujo, reloj, plato&#10;&#10;Descripción generada automáticamente">
            <a:extLst>
              <a:ext uri="{FF2B5EF4-FFF2-40B4-BE49-F238E27FC236}">
                <a16:creationId xmlns:a16="http://schemas.microsoft.com/office/drawing/2014/main" xmlns="" id="{C393175F-211F-45AA-B877-6DA87CF42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420" y="1681194"/>
            <a:ext cx="7172678" cy="304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0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184</Words>
  <Application>Microsoft Office PowerPoint</Application>
  <PresentationFormat>Panorámica</PresentationFormat>
  <Paragraphs>26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</dc:creator>
  <cp:lastModifiedBy>sergio velazquez garcia</cp:lastModifiedBy>
  <cp:revision>173</cp:revision>
  <dcterms:created xsi:type="dcterms:W3CDTF">2020-07-10T04:03:07Z</dcterms:created>
  <dcterms:modified xsi:type="dcterms:W3CDTF">2021-02-26T19:57:25Z</dcterms:modified>
</cp:coreProperties>
</file>