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5" d="100"/>
          <a:sy n="65" d="100"/>
        </p:scale>
        <p:origin x="37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AA2DD54-A9EB-4C0E-A9A3-344D25902B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4AE42473-9DB2-4702-A1C3-9E67BF3C51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0E0057A3-6557-48C4-A8C7-3F677226E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29607-F98A-42FA-934A-ACBFF86E36A0}" type="datetimeFigureOut">
              <a:rPr lang="es-MX" smtClean="0"/>
              <a:t>19/02/2021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53A03FA3-09A1-4820-9AEF-6BEFD3647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1A78232D-38D3-4622-9FDC-002C82958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FC3-6844-4BB0-87BB-65106DEA772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84027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3D0D29B-DA14-431B-B3E3-ACE101F86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DCB20883-0413-4922-9D31-93C2FA696E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936A38BF-65F6-4CF1-A311-FDC208FD3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29607-F98A-42FA-934A-ACBFF86E36A0}" type="datetimeFigureOut">
              <a:rPr lang="es-MX" smtClean="0"/>
              <a:t>19/02/2021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684F7447-D796-4A02-B74C-6AB17F6CC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173D9A4A-C3C5-4217-ACEF-5F3DB6530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FC3-6844-4BB0-87BB-65106DEA772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9062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10BBD5C-CA78-4184-95CE-9D848BB51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4B5CC647-5B77-4C57-BF7E-8F208E9608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0E7AE2A6-E000-4CEF-896E-74EE9C63D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29607-F98A-42FA-934A-ACBFF86E36A0}" type="datetimeFigureOut">
              <a:rPr lang="es-MX" smtClean="0"/>
              <a:t>19/02/2021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B8AD745B-626C-45E1-8C46-BEE76E5A3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517190E3-6FD4-4F68-92E2-7C9FF9F29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FC3-6844-4BB0-87BB-65106DEA772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00154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359D043-4CE6-4073-A8D8-7CFE3E626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A7EBEDD3-A3B6-4D1B-A2CC-2BAA3C83C5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B125BBEC-308A-4C9F-9050-347D91D7D1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3E2F856F-2583-4244-B230-857DE777A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29607-F98A-42FA-934A-ACBFF86E36A0}" type="datetimeFigureOut">
              <a:rPr lang="es-MX" smtClean="0"/>
              <a:t>19/02/2021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4C8BA1E4-0F50-4536-86D5-E200C9279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AA3EE3AA-5377-4FA0-8A03-9BFAA1740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FC3-6844-4BB0-87BB-65106DEA772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48701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B063D4C-5352-4AF2-B7E8-40982E882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469DDE6B-4B0B-4235-B6A9-D73791555D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BFD1EA8F-2D74-426D-8C11-B70143BE88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49DF9F54-CD4E-4172-9D31-6D7776B3CC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01C040CB-85F5-48AE-9C69-E0B4022FF6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D8A6DD7A-FC3A-48E8-9228-19FF6B0B0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29607-F98A-42FA-934A-ACBFF86E36A0}" type="datetimeFigureOut">
              <a:rPr lang="es-MX" smtClean="0"/>
              <a:t>19/02/2021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7E93C1E7-CE4F-4C11-BD14-A754C7F27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C717A6DD-7CA9-4AA1-A5DC-A3E55F5EF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FC3-6844-4BB0-87BB-65106DEA772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77823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E609688-7B20-4BED-93DB-9F2A5DFE9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6EE94C53-EEA4-4530-A3E8-983D45EBBC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29607-F98A-42FA-934A-ACBFF86E36A0}" type="datetimeFigureOut">
              <a:rPr lang="es-MX" smtClean="0"/>
              <a:t>19/02/2021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B8E13FEA-3FE3-419E-AB69-BD8580CBE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AC6A29A6-6699-491F-96DF-636F1E017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FC3-6844-4BB0-87BB-65106DEA772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94696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1C82A9FC-5B76-4EF6-A584-1BBB7D387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29607-F98A-42FA-934A-ACBFF86E36A0}" type="datetimeFigureOut">
              <a:rPr lang="es-MX" smtClean="0"/>
              <a:t>19/02/2021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F32B3983-BA83-47EA-A1DA-F4811C203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44E34BD1-ADAD-4368-9682-3C28E0ACA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FC3-6844-4BB0-87BB-65106DEA772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67121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7717A7B-70F4-4BDF-A6E8-0A56910E0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2DC6BB05-4A1D-4114-8514-E8A490EA4B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9223ACE6-6441-46ED-A237-6F027F942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9D80732F-1CC0-4480-AC92-FA330969A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29607-F98A-42FA-934A-ACBFF86E36A0}" type="datetimeFigureOut">
              <a:rPr lang="es-MX" smtClean="0"/>
              <a:t>19/02/2021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1DFF3454-0E71-4E27-A804-C31325253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5F3564AA-B165-48B7-9D1C-47F46388D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FC3-6844-4BB0-87BB-65106DEA772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74655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FF11470-2761-4090-AE2D-94D82AD76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2C79DAB0-AD3D-4EA4-ABFD-9114E02693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7D0E94CA-1094-4545-954D-B4BA4F1CED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A3FC53F1-6452-4573-BF56-1E1BEF4DC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29607-F98A-42FA-934A-ACBFF86E36A0}" type="datetimeFigureOut">
              <a:rPr lang="es-MX" smtClean="0"/>
              <a:t>19/02/2021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ABD1901E-F4D1-4F4F-89A0-0E96231E5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751F3CCA-A863-4F76-901E-DCCE09531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FC3-6844-4BB0-87BB-65106DEA772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18992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5FAD25D-A932-4F66-B862-15EBD9CFB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1080BEB1-BAEE-40F2-BD01-23D3E32D16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3A8DAB8E-BFA6-4ABF-990A-7018243A5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29607-F98A-42FA-934A-ACBFF86E36A0}" type="datetimeFigureOut">
              <a:rPr lang="es-MX" smtClean="0"/>
              <a:t>19/02/2021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F6775007-56D0-4A21-9DA3-2F1DB9847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CDB2226B-DCC9-413A-98FE-3E6E5E60A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FC3-6844-4BB0-87BB-65106DEA772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32678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E5C49BE8-C62E-47A0-A06C-4796D626B2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61B1AF14-8624-42AC-97D8-91C1BAA6F6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73EA108F-A824-4E6C-95C1-FCBB7BE18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29607-F98A-42FA-934A-ACBFF86E36A0}" type="datetimeFigureOut">
              <a:rPr lang="es-MX" smtClean="0"/>
              <a:t>19/02/2021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C6ACD0E1-5F12-4563-BAB6-DA0EEE46A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A66FEDAD-6D3B-4AAF-8303-AB7D84BE2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FC3-6844-4BB0-87BB-65106DEA772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6373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EC67C197-DE10-4004-950C-7D93DA49B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26DFF0B4-AB08-451B-BE6F-06C823C2E4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98CE5731-4D73-43F5-A982-0360BD202A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A29607-F98A-42FA-934A-ACBFF86E36A0}" type="datetimeFigureOut">
              <a:rPr lang="es-MX" smtClean="0"/>
              <a:t>19/02/2021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8AB8D11-B66D-40BA-93F7-02C0BC4AC6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05B83193-ACC9-4D72-8C88-9DD4AE38F4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650FC3-6844-4BB0-87BB-65106DEA772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21908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xmlns="" id="{F1A9D06B-6474-47BD-ACD9-AAFD6C5F5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MX" sz="72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Area</a:t>
            </a:r>
            <a:r>
              <a:rPr lang="es-MX" sz="7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MX" sz="72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es-MX" sz="7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MX" sz="72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triangles</a:t>
            </a:r>
            <a:r>
              <a:rPr lang="es-MX" sz="7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xmlns="" id="{DD8DBAA0-A00A-4F4C-AB75-AF2E65D5E7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Triángulo rectángulo 5">
            <a:extLst>
              <a:ext uri="{FF2B5EF4-FFF2-40B4-BE49-F238E27FC236}">
                <a16:creationId xmlns:a16="http://schemas.microsoft.com/office/drawing/2014/main" xmlns="" id="{B5A63721-C0A4-4D7E-894C-AEAEA15C571C}"/>
              </a:ext>
            </a:extLst>
          </p:cNvPr>
          <p:cNvSpPr/>
          <p:nvPr/>
        </p:nvSpPr>
        <p:spPr>
          <a:xfrm>
            <a:off x="2603411" y="1825624"/>
            <a:ext cx="8750389" cy="4206465"/>
          </a:xfrm>
          <a:prstGeom prst="rtTriangle">
            <a:avLst/>
          </a:prstGeom>
          <a:solidFill>
            <a:srgbClr val="92D050"/>
          </a:solidFill>
          <a:ln w="571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21650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C6486FC-A4CF-4E46-83C0-022747959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MX" sz="72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Area</a:t>
            </a:r>
            <a:r>
              <a:rPr lang="es-MX" sz="7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MX" sz="72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es-MX" sz="7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MX" sz="72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triangles</a:t>
            </a:r>
            <a:r>
              <a:rPr lang="es-MX" sz="7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s-MX" sz="72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9B30CC14-E5AA-41C8-8EDC-C71504FFF1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6394174" cy="435133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area of a polygon is the number of square units inside that polygon.</a:t>
            </a:r>
          </a:p>
          <a:p>
            <a:pPr marL="0" indent="0">
              <a:buNone/>
            </a:pPr>
            <a:endParaRPr lang="es-MX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find the area of a triangle we use a formula:</a:t>
            </a:r>
          </a:p>
          <a:p>
            <a:pPr marL="0" indent="0">
              <a:buNone/>
            </a:pPr>
            <a:endParaRPr lang="es-MX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s-MX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A= </a:t>
            </a:r>
            <a:r>
              <a:rPr lang="en-GB" sz="3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base x height</a:t>
            </a:r>
          </a:p>
          <a:p>
            <a:pPr marL="0" indent="0">
              <a:buNone/>
            </a:pPr>
            <a:r>
              <a:rPr lang="es-MX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      2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D8586CAF-CA35-42E6-9D44-EE9DBC5EEC9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Triángulo rectángulo 4">
            <a:extLst>
              <a:ext uri="{FF2B5EF4-FFF2-40B4-BE49-F238E27FC236}">
                <a16:creationId xmlns:a16="http://schemas.microsoft.com/office/drawing/2014/main" xmlns="" id="{4202C256-D58A-456F-9121-8E2B55729F0D}"/>
              </a:ext>
            </a:extLst>
          </p:cNvPr>
          <p:cNvSpPr/>
          <p:nvPr/>
        </p:nvSpPr>
        <p:spPr>
          <a:xfrm>
            <a:off x="7563571" y="2494401"/>
            <a:ext cx="4121426" cy="2716696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84797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C6486FC-A4CF-4E46-83C0-022747959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034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MX" sz="72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Area</a:t>
            </a:r>
            <a:r>
              <a:rPr lang="es-MX" sz="7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MX" sz="72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es-MX" sz="7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MX" sz="72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triangles</a:t>
            </a:r>
            <a:r>
              <a:rPr lang="es-MX" sz="7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s-MX" sz="72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9B30CC14-E5AA-41C8-8EDC-C71504FFF1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15909"/>
            <a:ext cx="6394174" cy="4351338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not forget. First we multiply the base and height and then we divide thar result by 2.</a:t>
            </a:r>
          </a:p>
          <a:p>
            <a:pPr marL="0" indent="0" algn="just">
              <a:buNone/>
            </a:pPr>
            <a:endParaRPr lang="en-GB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GB" sz="7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 x h</a:t>
            </a:r>
          </a:p>
          <a:p>
            <a:pPr marL="0" indent="0" algn="ctr">
              <a:buNone/>
            </a:pPr>
            <a:r>
              <a:rPr lang="en-GB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s-MX" sz="7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D8586CAF-CA35-42E6-9D44-EE9DBC5EEC9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en-GB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pPr marL="0" indent="0">
              <a:buNone/>
            </a:pPr>
            <a:r>
              <a:rPr lang="es-MX" dirty="0"/>
              <a:t>4cm</a:t>
            </a:r>
          </a:p>
          <a:p>
            <a:pPr marL="0" indent="0">
              <a:buNone/>
            </a:pPr>
            <a:r>
              <a:rPr lang="es-MX" dirty="0"/>
              <a:t>(</a:t>
            </a:r>
            <a:r>
              <a:rPr lang="en-GB" dirty="0"/>
              <a:t>height</a:t>
            </a:r>
            <a:r>
              <a:rPr lang="es-MX" dirty="0"/>
              <a:t>)</a:t>
            </a:r>
          </a:p>
          <a:p>
            <a:endParaRPr lang="es-MX" dirty="0"/>
          </a:p>
          <a:p>
            <a:endParaRPr lang="es-MX" dirty="0"/>
          </a:p>
          <a:p>
            <a:pPr marL="0" indent="0">
              <a:buNone/>
            </a:pPr>
            <a:r>
              <a:rPr lang="es-MX" dirty="0"/>
              <a:t>		5cm (base)</a:t>
            </a:r>
          </a:p>
        </p:txBody>
      </p:sp>
      <p:sp>
        <p:nvSpPr>
          <p:cNvPr id="5" name="Triángulo rectángulo 4">
            <a:extLst>
              <a:ext uri="{FF2B5EF4-FFF2-40B4-BE49-F238E27FC236}">
                <a16:creationId xmlns:a16="http://schemas.microsoft.com/office/drawing/2014/main" xmlns="" id="{4202C256-D58A-456F-9121-8E2B55729F0D}"/>
              </a:ext>
            </a:extLst>
          </p:cNvPr>
          <p:cNvSpPr/>
          <p:nvPr/>
        </p:nvSpPr>
        <p:spPr>
          <a:xfrm>
            <a:off x="7606747" y="2642946"/>
            <a:ext cx="4121426" cy="2716696"/>
          </a:xfrm>
          <a:prstGeom prst="rtTriangle">
            <a:avLst/>
          </a:prstGeom>
          <a:solidFill>
            <a:schemeClr val="accent2"/>
          </a:solidFill>
          <a:ln w="571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9949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C6486FC-A4CF-4E46-83C0-022747959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MX" sz="72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Area</a:t>
            </a:r>
            <a:r>
              <a:rPr lang="es-MX" sz="7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MX" sz="72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es-MX" sz="7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MX" sz="72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triangles</a:t>
            </a:r>
            <a:r>
              <a:rPr lang="es-MX" sz="7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s-MX" sz="72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9B30CC14-E5AA-41C8-8EDC-C71504FFF15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Area = </a:t>
            </a:r>
            <a:r>
              <a:rPr lang="en-GB" sz="4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 x h</a:t>
            </a:r>
          </a:p>
          <a:p>
            <a:pPr marL="0" indent="0" algn="ctr">
              <a:buNone/>
            </a:pP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   2</a:t>
            </a:r>
          </a:p>
          <a:p>
            <a:pPr marL="0" indent="0" algn="ctr">
              <a:buNone/>
            </a:pPr>
            <a:endParaRPr lang="en-GB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Area= </a:t>
            </a:r>
            <a:r>
              <a:rPr lang="en-GB" sz="4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x 4</a:t>
            </a: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</a:t>
            </a:r>
            <a:r>
              <a:rPr lang="en-GB" sz="4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</a:t>
            </a: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</a:t>
            </a: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10cm²</a:t>
            </a:r>
          </a:p>
          <a:p>
            <a:pPr marL="0" indent="0" algn="just">
              <a:buNone/>
            </a:pPr>
            <a:r>
              <a:rPr lang="es-MX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                </a:t>
            </a:r>
            <a:r>
              <a:rPr lang="es-MX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2        2</a:t>
            </a:r>
            <a:endParaRPr lang="es-MX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D8586CAF-CA35-42E6-9D44-EE9DBC5EEC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52419" y="1825625"/>
            <a:ext cx="5181600" cy="4351338"/>
          </a:xfrm>
        </p:spPr>
        <p:txBody>
          <a:bodyPr/>
          <a:lstStyle/>
          <a:p>
            <a:endParaRPr lang="en-GB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pPr marL="0" indent="0">
              <a:buNone/>
            </a:pPr>
            <a:r>
              <a:rPr lang="es-MX" dirty="0"/>
              <a:t>4cm</a:t>
            </a:r>
          </a:p>
          <a:p>
            <a:endParaRPr lang="es-MX" dirty="0"/>
          </a:p>
          <a:p>
            <a:endParaRPr lang="es-MX" dirty="0"/>
          </a:p>
          <a:p>
            <a:pPr marL="0" indent="0">
              <a:buNone/>
            </a:pPr>
            <a:r>
              <a:rPr lang="es-MX" dirty="0"/>
              <a:t>		5cm</a:t>
            </a:r>
          </a:p>
        </p:txBody>
      </p:sp>
      <p:sp>
        <p:nvSpPr>
          <p:cNvPr id="5" name="Triángulo rectángulo 4">
            <a:extLst>
              <a:ext uri="{FF2B5EF4-FFF2-40B4-BE49-F238E27FC236}">
                <a16:creationId xmlns:a16="http://schemas.microsoft.com/office/drawing/2014/main" xmlns="" id="{4202C256-D58A-456F-9121-8E2B55729F0D}"/>
              </a:ext>
            </a:extLst>
          </p:cNvPr>
          <p:cNvSpPr/>
          <p:nvPr/>
        </p:nvSpPr>
        <p:spPr>
          <a:xfrm>
            <a:off x="7384774" y="2420658"/>
            <a:ext cx="4121426" cy="2716696"/>
          </a:xfrm>
          <a:prstGeom prst="rtTriangle">
            <a:avLst/>
          </a:prstGeom>
          <a:solidFill>
            <a:srgbClr val="00B0F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46060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C6486FC-A4CF-4E46-83C0-022747959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816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MX" sz="72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Area</a:t>
            </a:r>
            <a:r>
              <a:rPr lang="es-MX" sz="7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MX" sz="72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es-MX" sz="7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MX" sz="72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triangles</a:t>
            </a:r>
            <a:r>
              <a:rPr lang="es-MX" sz="7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s-MX" sz="72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9B30CC14-E5AA-41C8-8EDC-C71504FFF1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6403258" cy="466725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Area = </a:t>
            </a:r>
            <a:r>
              <a:rPr lang="en-GB" sz="4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 x h</a:t>
            </a:r>
          </a:p>
          <a:p>
            <a:pPr marL="0" indent="0" algn="ctr">
              <a:buNone/>
            </a:pPr>
            <a:r>
              <a:rPr lang="en-GB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   2</a:t>
            </a:r>
          </a:p>
          <a:p>
            <a:pPr marL="0" indent="0" algn="ctr">
              <a:buNone/>
            </a:pPr>
            <a:endParaRPr lang="en-GB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GB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Area= </a:t>
            </a:r>
            <a:r>
              <a:rPr lang="en-GB" sz="4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x 4</a:t>
            </a:r>
            <a:r>
              <a:rPr lang="en-GB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</a:t>
            </a:r>
            <a:r>
              <a:rPr lang="en-GB" sz="4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</a:t>
            </a:r>
            <a:r>
              <a:rPr lang="en-GB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</a:t>
            </a:r>
            <a:r>
              <a:rPr lang="en-GB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10cm²</a:t>
            </a:r>
          </a:p>
          <a:p>
            <a:pPr marL="0" indent="0" algn="just">
              <a:buNone/>
            </a:pPr>
            <a:r>
              <a:rPr lang="es-MX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              </a:t>
            </a:r>
            <a: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MX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   </a:t>
            </a:r>
            <a:r>
              <a:rPr lang="es-MX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s-MX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s-MX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D8586CAF-CA35-42E6-9D44-EE9DBC5EEC9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pPr marL="0" indent="0">
              <a:buNone/>
            </a:pPr>
            <a:r>
              <a:rPr lang="es-MX" dirty="0"/>
              <a:t>		</a:t>
            </a: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xmlns="" id="{8FCCE3A9-E16D-4BC8-AD81-3C0EAAD0C5B9}"/>
              </a:ext>
            </a:extLst>
          </p:cNvPr>
          <p:cNvSpPr/>
          <p:nvPr/>
        </p:nvSpPr>
        <p:spPr>
          <a:xfrm>
            <a:off x="5275581" y="3827945"/>
            <a:ext cx="1580323" cy="96528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9C669075-3349-4B4D-8AF4-EB9C72C4B3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2491" y="4081068"/>
            <a:ext cx="2627670" cy="26276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Bocadillo: ovalado 7">
            <a:extLst>
              <a:ext uri="{FF2B5EF4-FFF2-40B4-BE49-F238E27FC236}">
                <a16:creationId xmlns:a16="http://schemas.microsoft.com/office/drawing/2014/main" xmlns="" id="{1EA48261-B5CE-4155-BD96-B5E419BB30B7}"/>
              </a:ext>
            </a:extLst>
          </p:cNvPr>
          <p:cNvSpPr/>
          <p:nvPr/>
        </p:nvSpPr>
        <p:spPr>
          <a:xfrm>
            <a:off x="6291882" y="1253613"/>
            <a:ext cx="5214317" cy="2827780"/>
          </a:xfrm>
          <a:prstGeom prst="wedgeEllipseCallout">
            <a:avLst>
              <a:gd name="adj1" fmla="val 28265"/>
              <a:gd name="adj2" fmla="val 80562"/>
            </a:avLst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Remember, with </a:t>
            </a:r>
            <a:r>
              <a:rPr lang="en-GB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area</a:t>
            </a:r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always use the unit of measurement : ²</a:t>
            </a:r>
            <a:endParaRPr lang="es-MX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45511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3B52AD2-4F39-440E-8AD8-964043336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024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MX" sz="66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Area</a:t>
            </a:r>
            <a:r>
              <a:rPr lang="es-MX" sz="6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MX" sz="66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es-MX" sz="6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MX" sz="66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triangles</a:t>
            </a:r>
            <a:r>
              <a:rPr lang="es-MX" sz="6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s-MX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FE23A914-17C6-49CF-B95A-9CC54A7AB1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1535803"/>
            <a:ext cx="10255045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Let’s try to solve another example:</a:t>
            </a:r>
          </a:p>
          <a:p>
            <a:pPr marL="0" indent="0">
              <a:buNone/>
            </a:pPr>
            <a:endParaRPr lang="en-GB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GB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    3cm</a:t>
            </a:r>
          </a:p>
          <a:p>
            <a:pPr marL="0" indent="0">
              <a:buNone/>
            </a:pPr>
            <a:endParaRPr lang="en-GB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5cm</a:t>
            </a:r>
          </a:p>
          <a:p>
            <a:pPr marL="0" indent="0">
              <a:buNone/>
            </a:pPr>
            <a:endParaRPr lang="en-GB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s-MX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A2F2FAB7-4333-48DF-9C5A-30C8C6856F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78677" y="2282824"/>
            <a:ext cx="5181600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Let’s find the area.</a:t>
            </a:r>
          </a:p>
          <a:p>
            <a:pPr marL="0" indent="0">
              <a:buNone/>
            </a:pPr>
            <a:endParaRPr lang="es-MX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s-MX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A= </a:t>
            </a:r>
            <a:r>
              <a:rPr lang="es-MX" sz="4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 x h</a:t>
            </a:r>
          </a:p>
          <a:p>
            <a:pPr marL="0" indent="0">
              <a:buNone/>
            </a:pPr>
            <a:r>
              <a:rPr lang="es-MX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2</a:t>
            </a:r>
          </a:p>
          <a:p>
            <a:pPr marL="0" indent="0">
              <a:buNone/>
            </a:pPr>
            <a:r>
              <a:rPr lang="es-MX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A= </a:t>
            </a:r>
            <a:r>
              <a:rPr lang="es-MX" sz="4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x 3</a:t>
            </a:r>
            <a:r>
              <a:rPr lang="es-MX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</a:t>
            </a:r>
            <a:r>
              <a:rPr lang="es-MX" sz="4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r>
              <a:rPr lang="es-MX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</a:t>
            </a:r>
            <a:r>
              <a:rPr lang="es-MX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7.5cm²</a:t>
            </a:r>
          </a:p>
          <a:p>
            <a:pPr marL="0" indent="0">
              <a:buNone/>
            </a:pPr>
            <a:r>
              <a:rPr lang="es-MX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 </a:t>
            </a:r>
            <a:r>
              <a:rPr lang="es-MX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s-MX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s-MX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2</a:t>
            </a:r>
            <a:endParaRPr lang="es-MX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riángulo isósceles 4">
            <a:extLst>
              <a:ext uri="{FF2B5EF4-FFF2-40B4-BE49-F238E27FC236}">
                <a16:creationId xmlns:a16="http://schemas.microsoft.com/office/drawing/2014/main" xmlns="" id="{D9A2B1BF-E847-4A2B-819B-0A810A6F4658}"/>
              </a:ext>
            </a:extLst>
          </p:cNvPr>
          <p:cNvSpPr/>
          <p:nvPr/>
        </p:nvSpPr>
        <p:spPr>
          <a:xfrm>
            <a:off x="980661" y="2862470"/>
            <a:ext cx="2372139" cy="1987826"/>
          </a:xfrm>
          <a:prstGeom prst="triangle">
            <a:avLst/>
          </a:prstGeom>
          <a:solidFill>
            <a:srgbClr val="00B05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32780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129</Words>
  <Application>Microsoft Office PowerPoint</Application>
  <PresentationFormat>Panorámica</PresentationFormat>
  <Paragraphs>63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de Office</vt:lpstr>
      <vt:lpstr>Area of triangles </vt:lpstr>
      <vt:lpstr>Area of triangles </vt:lpstr>
      <vt:lpstr>Area of triangles </vt:lpstr>
      <vt:lpstr>Area of triangles </vt:lpstr>
      <vt:lpstr>Area of triangles </vt:lpstr>
      <vt:lpstr>Area of triangles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Letty Harper VS</dc:creator>
  <cp:lastModifiedBy>sergio velazquez garcia</cp:lastModifiedBy>
  <cp:revision>12</cp:revision>
  <dcterms:created xsi:type="dcterms:W3CDTF">2021-01-08T18:08:19Z</dcterms:created>
  <dcterms:modified xsi:type="dcterms:W3CDTF">2021-02-20T00:15:49Z</dcterms:modified>
</cp:coreProperties>
</file>