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8" r:id="rId2"/>
    <p:sldId id="257" r:id="rId3"/>
    <p:sldId id="258" r:id="rId4"/>
    <p:sldId id="269" r:id="rId5"/>
    <p:sldId id="276" r:id="rId6"/>
    <p:sldId id="277" r:id="rId7"/>
    <p:sldId id="271" r:id="rId8"/>
    <p:sldId id="278" r:id="rId9"/>
    <p:sldId id="279" r:id="rId10"/>
    <p:sldId id="267" r:id="rId11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5CE"/>
    <a:srgbClr val="903163"/>
    <a:srgbClr val="800000"/>
    <a:srgbClr val="008000"/>
    <a:srgbClr val="E6A81E"/>
    <a:srgbClr val="FF3300"/>
    <a:srgbClr val="0C233F"/>
    <a:srgbClr val="FFFFFF"/>
    <a:srgbClr val="FF6600"/>
    <a:srgbClr val="2428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5" autoAdjust="0"/>
    <p:restoredTop sz="94660"/>
  </p:normalViewPr>
  <p:slideViewPr>
    <p:cSldViewPr snapToGrid="0">
      <p:cViewPr>
        <p:scale>
          <a:sx n="60" d="100"/>
          <a:sy n="60" d="100"/>
        </p:scale>
        <p:origin x="168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3910077-C9CA-4491-87D9-CD2E6CCF58BD}" type="datetimeFigureOut">
              <a:rPr lang="en-CA" smtClean="0"/>
              <a:t>2022-09-18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B6B676-EB23-48D3-97EE-32CF53A22CC0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8414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0077-C9CA-4491-87D9-CD2E6CCF58BD}" type="datetimeFigureOut">
              <a:rPr lang="en-CA" smtClean="0"/>
              <a:t>2022-09-18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B676-EB23-48D3-97EE-32CF53A22CC0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073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3910077-C9CA-4491-87D9-CD2E6CCF58BD}" type="datetimeFigureOut">
              <a:rPr lang="en-CA" smtClean="0"/>
              <a:t>2022-09-18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B6B676-EB23-48D3-97EE-32CF53A22CC0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116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0077-C9CA-4491-87D9-CD2E6CCF58BD}" type="datetimeFigureOut">
              <a:rPr lang="en-CA" smtClean="0"/>
              <a:t>2022-09-18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B676-EB23-48D3-97EE-32CF53A22CC0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7115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3910077-C9CA-4491-87D9-CD2E6CCF58BD}" type="datetimeFigureOut">
              <a:rPr lang="en-CA" smtClean="0"/>
              <a:t>2022-09-18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B6B676-EB23-48D3-97EE-32CF53A22CC0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4605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0077-C9CA-4491-87D9-CD2E6CCF58BD}" type="datetimeFigureOut">
              <a:rPr lang="en-CA" smtClean="0"/>
              <a:t>2022-09-18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B676-EB23-48D3-97EE-32CF53A22CC0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4988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0077-C9CA-4491-87D9-CD2E6CCF58BD}" type="datetimeFigureOut">
              <a:rPr lang="en-CA" smtClean="0"/>
              <a:t>2022-09-18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B676-EB23-48D3-97EE-32CF53A22CC0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60374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0077-C9CA-4491-87D9-CD2E6CCF58BD}" type="datetimeFigureOut">
              <a:rPr lang="en-CA" smtClean="0"/>
              <a:t>2022-09-18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B676-EB23-48D3-97EE-32CF53A22CC0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366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0077-C9CA-4491-87D9-CD2E6CCF58BD}" type="datetimeFigureOut">
              <a:rPr lang="en-CA" smtClean="0"/>
              <a:t>2022-09-18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B676-EB23-48D3-97EE-32CF53A22CC0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309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3910077-C9CA-4491-87D9-CD2E6CCF58BD}" type="datetimeFigureOut">
              <a:rPr lang="en-CA" smtClean="0"/>
              <a:t>2022-09-18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B6B676-EB23-48D3-97EE-32CF53A22CC0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00760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0077-C9CA-4491-87D9-CD2E6CCF58BD}" type="datetimeFigureOut">
              <a:rPr lang="en-CA" smtClean="0"/>
              <a:t>2022-09-18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B676-EB23-48D3-97EE-32CF53A22CC0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8997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3910077-C9CA-4491-87D9-CD2E6CCF58BD}" type="datetimeFigureOut">
              <a:rPr lang="en-CA" smtClean="0"/>
              <a:t>2022-09-18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5B6B676-EB23-48D3-97EE-32CF53A22CC0}" type="slidenum">
              <a:rPr lang="en-CA" smtClean="0"/>
              <a:t>‹Nº›</a:t>
            </a:fld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729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9C44802-BA41-69AF-22B5-129751C939DE}"/>
              </a:ext>
            </a:extLst>
          </p:cNvPr>
          <p:cNvSpPr txBox="1"/>
          <p:nvPr/>
        </p:nvSpPr>
        <p:spPr>
          <a:xfrm>
            <a:off x="995577" y="1094843"/>
            <a:ext cx="4550366" cy="13754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cap="all" spc="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Past SIMPLE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cap="all" spc="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tense</a:t>
            </a:r>
          </a:p>
        </p:txBody>
      </p:sp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id="{44D05FAA-8B30-5251-1241-BBA8A3CB5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2" y="6105470"/>
            <a:ext cx="795511" cy="730045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25535115-0E2C-2731-55A1-E8B237C04D4B}"/>
              </a:ext>
            </a:extLst>
          </p:cNvPr>
          <p:cNvSpPr txBox="1"/>
          <p:nvPr/>
        </p:nvSpPr>
        <p:spPr>
          <a:xfrm>
            <a:off x="3312827" y="5166380"/>
            <a:ext cx="5368422" cy="11191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 algn="ctr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I was a kid, I watched movies with my family every weekend.</a:t>
            </a:r>
          </a:p>
          <a:p>
            <a:pPr indent="-228600" algn="ctr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endParaRPr lang="en-US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8D444DC-713D-26D6-6D6B-A9D30B56931A}"/>
              </a:ext>
            </a:extLst>
          </p:cNvPr>
          <p:cNvSpPr txBox="1"/>
          <p:nvPr/>
        </p:nvSpPr>
        <p:spPr>
          <a:xfrm>
            <a:off x="182129" y="3258440"/>
            <a:ext cx="4886761" cy="9539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 algn="ctr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watch movies with my family every weekend.</a:t>
            </a:r>
          </a:p>
        </p:txBody>
      </p:sp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4288A06E-B5FB-BBD8-B5B8-FBBF18158984}"/>
              </a:ext>
            </a:extLst>
          </p:cNvPr>
          <p:cNvSpPr/>
          <p:nvPr/>
        </p:nvSpPr>
        <p:spPr>
          <a:xfrm rot="3335037">
            <a:off x="4199630" y="4447575"/>
            <a:ext cx="744737" cy="331285"/>
          </a:xfrm>
          <a:prstGeom prst="rightArrow">
            <a:avLst/>
          </a:prstGeom>
          <a:solidFill>
            <a:schemeClr val="accent2"/>
          </a:solidFill>
          <a:ln>
            <a:solidFill>
              <a:srgbClr val="E6A8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3" name="Imagen 2" descr="Una mujer caminando en la calle&#10;&#10;Descripción generada automáticamente con confianza media">
            <a:extLst>
              <a:ext uri="{FF2B5EF4-FFF2-40B4-BE49-F238E27FC236}">
                <a16:creationId xmlns:a16="http://schemas.microsoft.com/office/drawing/2014/main" id="{8F48566E-14C3-B40A-8A5D-6666BA8462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943" y="738154"/>
            <a:ext cx="3135305" cy="208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10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9C44802-BA41-69AF-22B5-129751C939DE}"/>
              </a:ext>
            </a:extLst>
          </p:cNvPr>
          <p:cNvSpPr txBox="1"/>
          <p:nvPr/>
        </p:nvSpPr>
        <p:spPr>
          <a:xfrm>
            <a:off x="1549101" y="4142706"/>
            <a:ext cx="6045796" cy="9239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000" b="1" cap="all" spc="800" dirty="0">
                <a:solidFill>
                  <a:srgbClr val="FCE5CE"/>
                </a:solidFill>
                <a:latin typeface="+mj-lt"/>
                <a:ea typeface="+mj-ea"/>
                <a:cs typeface="+mj-cs"/>
              </a:rPr>
              <a:t>Thanks!</a:t>
            </a:r>
          </a:p>
        </p:txBody>
      </p:sp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246D209D-65DD-5AF6-D171-1950997F4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369" y="709959"/>
            <a:ext cx="2591261" cy="2378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61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9C08A8-DE60-5458-846B-01E7BD56F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24" y="597533"/>
            <a:ext cx="7989752" cy="1083329"/>
          </a:xfrm>
        </p:spPr>
        <p:txBody>
          <a:bodyPr/>
          <a:lstStyle/>
          <a:p>
            <a:pPr algn="ctr"/>
            <a:r>
              <a:rPr lang="en-C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Verbs</a:t>
            </a:r>
            <a:br>
              <a:rPr lang="en-C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CA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(Regular &amp; Irregular)</a:t>
            </a:r>
            <a:endParaRPr lang="en-C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B2BF7F83-84D6-08EA-289A-FEA788194E58}"/>
              </a:ext>
            </a:extLst>
          </p:cNvPr>
          <p:cNvSpPr txBox="1"/>
          <p:nvPr/>
        </p:nvSpPr>
        <p:spPr>
          <a:xfrm>
            <a:off x="513415" y="6059284"/>
            <a:ext cx="8117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Think</a:t>
            </a:r>
            <a:r>
              <a:rPr lang="es-MX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about </a:t>
            </a:r>
            <a:r>
              <a:rPr lang="es-MX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</a:t>
            </a:r>
            <a:r>
              <a:rPr lang="es-MX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verbs</a:t>
            </a:r>
            <a:r>
              <a:rPr lang="es-MX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</a:t>
            </a:r>
            <a:r>
              <a:rPr lang="es-MX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can use</a:t>
            </a:r>
          </a:p>
          <a:p>
            <a:pPr algn="ctr"/>
            <a:r>
              <a:rPr lang="es-MX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</a:t>
            </a:r>
            <a:r>
              <a:rPr lang="es-MX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</a:t>
            </a:r>
            <a:r>
              <a:rPr lang="es-MX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are </a:t>
            </a:r>
            <a:r>
              <a:rPr lang="es-MX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talking</a:t>
            </a:r>
            <a:r>
              <a:rPr lang="es-MX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about </a:t>
            </a:r>
            <a:r>
              <a:rPr lang="es-MX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daily</a:t>
            </a:r>
            <a:r>
              <a:rPr lang="es-MX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routines</a:t>
            </a:r>
            <a:r>
              <a:rPr lang="es-MX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graphicFrame>
        <p:nvGraphicFramePr>
          <p:cNvPr id="23" name="Tabla 23">
            <a:extLst>
              <a:ext uri="{FF2B5EF4-FFF2-40B4-BE49-F238E27FC236}">
                <a16:creationId xmlns:a16="http://schemas.microsoft.com/office/drawing/2014/main" id="{A5CBB581-9E71-C081-5B20-5C4710E2FC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43500"/>
              </p:ext>
            </p:extLst>
          </p:nvPr>
        </p:nvGraphicFramePr>
        <p:xfrm>
          <a:off x="1524000" y="2233187"/>
          <a:ext cx="60960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41602605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005790564"/>
                    </a:ext>
                  </a:extLst>
                </a:gridCol>
              </a:tblGrid>
              <a:tr h="204118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REGULAR VERBS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IRREGULAR VERBS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87858"/>
                  </a:ext>
                </a:extLst>
              </a:tr>
              <a:tr h="345430">
                <a:tc>
                  <a:txBody>
                    <a:bodyPr/>
                    <a:lstStyle/>
                    <a:p>
                      <a:pPr algn="l"/>
                      <a:r>
                        <a:rPr lang="en-CA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E.g.</a:t>
                      </a:r>
                    </a:p>
                    <a:p>
                      <a:pPr algn="l"/>
                      <a:r>
                        <a:rPr lang="en-CA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</a:t>
                      </a:r>
                      <a:r>
                        <a:rPr lang="en-CA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Wash. Washed. Washed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E.g.</a:t>
                      </a:r>
                    </a:p>
                    <a:p>
                      <a:pPr algn="l"/>
                      <a:r>
                        <a:rPr lang="en-CA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Run. Ran. Run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549423"/>
                  </a:ext>
                </a:extLst>
              </a:tr>
              <a:tr h="290157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Cook. Cooked. Cooked</a:t>
                      </a:r>
                    </a:p>
                    <a:p>
                      <a:pPr algn="ctr"/>
                      <a:endParaRPr lang="en-CA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Sleep. Slept. Slept</a:t>
                      </a:r>
                    </a:p>
                    <a:p>
                      <a:pPr algn="ctr"/>
                      <a:endParaRPr lang="en-CA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993242"/>
                  </a:ext>
                </a:extLst>
              </a:tr>
              <a:tr h="345430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Study. Studied. Studied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Drink. Drank. Drunk</a:t>
                      </a:r>
                    </a:p>
                    <a:p>
                      <a:pPr algn="ctr"/>
                      <a:endParaRPr lang="en-CA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758185"/>
                  </a:ext>
                </a:extLst>
              </a:tr>
              <a:tr h="345430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Watch. Watched. Watched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Buy. Bought. Bought</a:t>
                      </a:r>
                    </a:p>
                    <a:p>
                      <a:pPr algn="ctr"/>
                      <a:endParaRPr lang="en-CA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532387"/>
                  </a:ext>
                </a:extLst>
              </a:tr>
              <a:tr h="345430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Play. Played. Played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Read. Read. Read</a:t>
                      </a:r>
                    </a:p>
                    <a:p>
                      <a:pPr algn="ctr"/>
                      <a:endParaRPr lang="en-CA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647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14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9C08A8-DE60-5458-846B-01E7BD56F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24" y="846839"/>
            <a:ext cx="7989752" cy="646331"/>
          </a:xfrm>
        </p:spPr>
        <p:txBody>
          <a:bodyPr/>
          <a:lstStyle/>
          <a:p>
            <a:pPr algn="ctr"/>
            <a:r>
              <a:rPr lang="en-C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PAST SIMPLE tense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DDE871E-3C98-2BE6-97E6-9153C0B625D9}"/>
              </a:ext>
            </a:extLst>
          </p:cNvPr>
          <p:cNvSpPr txBox="1"/>
          <p:nvPr/>
        </p:nvSpPr>
        <p:spPr>
          <a:xfrm>
            <a:off x="442210" y="2967335"/>
            <a:ext cx="82595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i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*Actions finished in the past.</a:t>
            </a:r>
          </a:p>
          <a:p>
            <a:pPr algn="ctr"/>
            <a:r>
              <a:rPr lang="en-US" dirty="0">
                <a:solidFill>
                  <a:srgbClr val="2021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 Series of completed actions in the past.</a:t>
            </a:r>
            <a:endParaRPr lang="en-US" i="0" dirty="0">
              <a:solidFill>
                <a:srgbClr val="202124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i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regular verbs add -ed to the verb, on irregular verbs the structure changes. </a:t>
            </a:r>
            <a:endParaRPr lang="en-C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Flecha: a la derecha 11">
            <a:extLst>
              <a:ext uri="{FF2B5EF4-FFF2-40B4-BE49-F238E27FC236}">
                <a16:creationId xmlns:a16="http://schemas.microsoft.com/office/drawing/2014/main" id="{367578AA-2051-D21F-CC98-899150DB7EB8}"/>
              </a:ext>
            </a:extLst>
          </p:cNvPr>
          <p:cNvSpPr/>
          <p:nvPr/>
        </p:nvSpPr>
        <p:spPr>
          <a:xfrm rot="5400000">
            <a:off x="4199630" y="2205959"/>
            <a:ext cx="744737" cy="331285"/>
          </a:xfrm>
          <a:prstGeom prst="rightArrow">
            <a:avLst/>
          </a:prstGeom>
          <a:solidFill>
            <a:schemeClr val="accent2"/>
          </a:solidFill>
          <a:ln>
            <a:solidFill>
              <a:srgbClr val="E6A8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" name="Flecha: a la derecha 12">
            <a:extLst>
              <a:ext uri="{FF2B5EF4-FFF2-40B4-BE49-F238E27FC236}">
                <a16:creationId xmlns:a16="http://schemas.microsoft.com/office/drawing/2014/main" id="{0CB72E1C-2038-BF9C-71A1-EC39066A5888}"/>
              </a:ext>
            </a:extLst>
          </p:cNvPr>
          <p:cNvSpPr/>
          <p:nvPr/>
        </p:nvSpPr>
        <p:spPr>
          <a:xfrm rot="5400000">
            <a:off x="4199630" y="4344849"/>
            <a:ext cx="744737" cy="331285"/>
          </a:xfrm>
          <a:prstGeom prst="rightArrow">
            <a:avLst/>
          </a:prstGeom>
          <a:solidFill>
            <a:schemeClr val="accent2"/>
          </a:solidFill>
          <a:ln>
            <a:solidFill>
              <a:srgbClr val="E6A8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E4625DAB-86ED-A15B-FB8C-6CF587AD889B}"/>
              </a:ext>
            </a:extLst>
          </p:cNvPr>
          <p:cNvSpPr txBox="1"/>
          <p:nvPr/>
        </p:nvSpPr>
        <p:spPr>
          <a:xfrm>
            <a:off x="282264" y="5118272"/>
            <a:ext cx="857946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021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visit Berlin.								I visit</a:t>
            </a:r>
            <a:r>
              <a:rPr lang="en-US" b="1" dirty="0">
                <a:solidFill>
                  <a:srgbClr val="2021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</a:t>
            </a:r>
            <a:r>
              <a:rPr lang="en-US" dirty="0">
                <a:solidFill>
                  <a:srgbClr val="2021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Berlin last week.</a:t>
            </a:r>
          </a:p>
          <a:p>
            <a:r>
              <a:rPr lang="en-US" i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First, I get up, then I have breakfast.		First, I </a:t>
            </a:r>
            <a:r>
              <a:rPr lang="en-US" b="1" i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got</a:t>
            </a:r>
            <a:r>
              <a:rPr lang="en-US" i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up, then I </a:t>
            </a:r>
            <a:r>
              <a:rPr lang="en-US" b="1" i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had</a:t>
            </a:r>
            <a:r>
              <a:rPr lang="en-US" i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breakfast.	</a:t>
            </a:r>
          </a:p>
        </p:txBody>
      </p:sp>
    </p:spTree>
    <p:extLst>
      <p:ext uri="{BB962C8B-B14F-4D97-AF65-F5344CB8AC3E}">
        <p14:creationId xmlns:p14="http://schemas.microsoft.com/office/powerpoint/2010/main" val="34878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2" grpId="0" animBg="1"/>
      <p:bldP spid="13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a 13">
            <a:extLst>
              <a:ext uri="{FF2B5EF4-FFF2-40B4-BE49-F238E27FC236}">
                <a16:creationId xmlns:a16="http://schemas.microsoft.com/office/drawing/2014/main" id="{DD709B2E-F80F-7EB7-826C-F8836B0D9F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090381"/>
              </p:ext>
            </p:extLst>
          </p:nvPr>
        </p:nvGraphicFramePr>
        <p:xfrm>
          <a:off x="754191" y="2226741"/>
          <a:ext cx="7635616" cy="30784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39465">
                  <a:extLst>
                    <a:ext uri="{9D8B030D-6E8A-4147-A177-3AD203B41FA5}">
                      <a16:colId xmlns:a16="http://schemas.microsoft.com/office/drawing/2014/main" val="1347729818"/>
                    </a:ext>
                  </a:extLst>
                </a:gridCol>
                <a:gridCol w="2047875">
                  <a:extLst>
                    <a:ext uri="{9D8B030D-6E8A-4147-A177-3AD203B41FA5}">
                      <a16:colId xmlns:a16="http://schemas.microsoft.com/office/drawing/2014/main" val="3735527371"/>
                    </a:ext>
                  </a:extLst>
                </a:gridCol>
                <a:gridCol w="2619376">
                  <a:extLst>
                    <a:ext uri="{9D8B030D-6E8A-4147-A177-3AD203B41FA5}">
                      <a16:colId xmlns:a16="http://schemas.microsoft.com/office/drawing/2014/main" val="11550947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675268472"/>
                    </a:ext>
                  </a:extLst>
                </a:gridCol>
              </a:tblGrid>
              <a:tr h="145239">
                <a:tc>
                  <a:txBody>
                    <a:bodyPr/>
                    <a:lstStyle/>
                    <a:p>
                      <a:pPr algn="ctr"/>
                      <a:endParaRPr lang="en-CA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>
                          <a:solidFill>
                            <a:schemeClr val="tx1"/>
                          </a:solidFill>
                        </a:rPr>
                        <a:t>Present Simple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>
                          <a:solidFill>
                            <a:schemeClr val="tx1"/>
                          </a:solidFill>
                        </a:rPr>
                        <a:t>Past Simple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>
                          <a:solidFill>
                            <a:schemeClr val="tx1"/>
                          </a:solidFill>
                        </a:rPr>
                        <a:t>Example in Past Simple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610695"/>
                  </a:ext>
                </a:extLst>
              </a:tr>
              <a:tr h="45218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400" b="1" kern="1200" dirty="0">
                          <a:solidFill>
                            <a:schemeClr val="tx1"/>
                          </a:solidFill>
                        </a:rPr>
                        <a:t>Regular Verb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I cook pasta in the afternoon.</a:t>
                      </a:r>
                    </a:p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en-CA" sz="1400" b="1" kern="1200" dirty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</a:rPr>
                        <a:t>cooked</a:t>
                      </a:r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 pasta in the afternoon.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965962"/>
                  </a:ext>
                </a:extLst>
              </a:tr>
              <a:tr h="45218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400" b="1" kern="1200" dirty="0">
                          <a:solidFill>
                            <a:schemeClr val="tx1"/>
                          </a:solidFill>
                        </a:rPr>
                        <a:t>Irregular Verb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She wakes up at 7 o’clock and she buys a coffee.</a:t>
                      </a:r>
                    </a:p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She </a:t>
                      </a:r>
                      <a:r>
                        <a:rPr lang="en-CA" sz="1400" b="1" kern="1200" dirty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</a:rPr>
                        <a:t>woke</a:t>
                      </a:r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 up at 7 o’clock and she </a:t>
                      </a:r>
                      <a:r>
                        <a:rPr lang="en-CA" sz="1400" b="1" kern="1200" dirty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</a:rPr>
                        <a:t>bought</a:t>
                      </a:r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 a coffee.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633642"/>
                  </a:ext>
                </a:extLst>
              </a:tr>
            </a:tbl>
          </a:graphicData>
        </a:graphic>
      </p:graphicFrame>
      <p:sp>
        <p:nvSpPr>
          <p:cNvPr id="2" name="Título 1">
            <a:extLst>
              <a:ext uri="{FF2B5EF4-FFF2-40B4-BE49-F238E27FC236}">
                <a16:creationId xmlns:a16="http://schemas.microsoft.com/office/drawing/2014/main" id="{03F4AE29-AD2F-2B67-C6C5-7767C7FD87A0}"/>
              </a:ext>
            </a:extLst>
          </p:cNvPr>
          <p:cNvSpPr txBox="1">
            <a:spLocks/>
          </p:cNvSpPr>
          <p:nvPr/>
        </p:nvSpPr>
        <p:spPr>
          <a:xfrm>
            <a:off x="577124" y="846839"/>
            <a:ext cx="7989752" cy="646331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CA" b="1" dirty="0">
                <a:solidFill>
                  <a:srgbClr val="90316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PAST SIMPLE tense (Affirmative +)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CE198E5-DECC-E001-E4C6-7745A21D20D6}"/>
              </a:ext>
            </a:extLst>
          </p:cNvPr>
          <p:cNvSpPr txBox="1">
            <a:spLocks/>
          </p:cNvSpPr>
          <p:nvPr/>
        </p:nvSpPr>
        <p:spPr>
          <a:xfrm>
            <a:off x="936884" y="5807961"/>
            <a:ext cx="7270230" cy="406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CA" sz="2000" b="1" cap="non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EXERCISE 1a: Complete the chart with your own example.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71244B5-695B-0FA0-3038-301AABDA76E2}"/>
              </a:ext>
            </a:extLst>
          </p:cNvPr>
          <p:cNvSpPr txBox="1"/>
          <p:nvPr/>
        </p:nvSpPr>
        <p:spPr>
          <a:xfrm>
            <a:off x="1341236" y="1262337"/>
            <a:ext cx="6461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/>
              <a:t>S		+		 V Past Simple	+		C</a:t>
            </a:r>
          </a:p>
        </p:txBody>
      </p:sp>
    </p:spTree>
    <p:extLst>
      <p:ext uri="{BB962C8B-B14F-4D97-AF65-F5344CB8AC3E}">
        <p14:creationId xmlns:p14="http://schemas.microsoft.com/office/powerpoint/2010/main" val="254988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F4AE29-AD2F-2B67-C6C5-7767C7FD87A0}"/>
              </a:ext>
            </a:extLst>
          </p:cNvPr>
          <p:cNvSpPr txBox="1">
            <a:spLocks/>
          </p:cNvSpPr>
          <p:nvPr/>
        </p:nvSpPr>
        <p:spPr>
          <a:xfrm>
            <a:off x="577124" y="846839"/>
            <a:ext cx="7989752" cy="646331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CA" b="1" dirty="0">
                <a:solidFill>
                  <a:srgbClr val="90316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PAST SIMPLE tense (negative -)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CE198E5-DECC-E001-E4C6-7745A21D20D6}"/>
              </a:ext>
            </a:extLst>
          </p:cNvPr>
          <p:cNvSpPr txBox="1">
            <a:spLocks/>
          </p:cNvSpPr>
          <p:nvPr/>
        </p:nvSpPr>
        <p:spPr>
          <a:xfrm>
            <a:off x="936884" y="5807961"/>
            <a:ext cx="7270230" cy="406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CA" sz="2000" b="1" cap="non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EXERCISE 1b: Complete the chart with your own example.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FAB27203-630A-05CB-C2E4-6FED00B48396}"/>
              </a:ext>
            </a:extLst>
          </p:cNvPr>
          <p:cNvGrpSpPr/>
          <p:nvPr/>
        </p:nvGrpSpPr>
        <p:grpSpPr>
          <a:xfrm>
            <a:off x="1265036" y="1299934"/>
            <a:ext cx="7464127" cy="820504"/>
            <a:chOff x="1341236" y="-1195044"/>
            <a:chExt cx="7464127" cy="820504"/>
          </a:xfrm>
        </p:grpSpPr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852F9E02-500B-C165-115B-D3F45F785F75}"/>
                </a:ext>
              </a:extLst>
            </p:cNvPr>
            <p:cNvSpPr txBox="1"/>
            <p:nvPr/>
          </p:nvSpPr>
          <p:spPr>
            <a:xfrm>
              <a:off x="1341236" y="-1195044"/>
              <a:ext cx="74641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/>
                <a:t>S	+	</a:t>
              </a:r>
              <a:r>
                <a:rPr lang="es-MX" sz="2400" b="1" dirty="0" err="1"/>
                <a:t>Auxiliary</a:t>
              </a:r>
              <a:r>
                <a:rPr lang="es-MX" sz="2400" b="1" dirty="0"/>
                <a:t>	+	</a:t>
              </a:r>
              <a:r>
                <a:rPr lang="es-MX" sz="2400" b="1" dirty="0" err="1"/>
                <a:t>not</a:t>
              </a:r>
              <a:r>
                <a:rPr lang="es-MX" sz="2400" b="1" dirty="0"/>
                <a:t>	+	V </a:t>
              </a:r>
              <a:r>
                <a:rPr lang="es-MX" sz="2400" b="1" dirty="0" err="1"/>
                <a:t>Inf</a:t>
              </a:r>
              <a:r>
                <a:rPr lang="es-MX" sz="2400" b="1" dirty="0"/>
                <a:t>		+	C</a:t>
              </a:r>
            </a:p>
          </p:txBody>
        </p:sp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D65975EC-CF9D-DDA0-3511-94BCBF6410DF}"/>
                </a:ext>
              </a:extLst>
            </p:cNvPr>
            <p:cNvSpPr txBox="1"/>
            <p:nvPr/>
          </p:nvSpPr>
          <p:spPr>
            <a:xfrm>
              <a:off x="2643782" y="-774650"/>
              <a:ext cx="9376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b="1" dirty="0"/>
                <a:t>[</a:t>
              </a:r>
              <a:r>
                <a:rPr lang="es-MX" sz="2000" b="1" dirty="0" err="1"/>
                <a:t>did</a:t>
              </a:r>
              <a:r>
                <a:rPr lang="es-MX" sz="2000" b="1" dirty="0"/>
                <a:t>]</a:t>
              </a:r>
            </a:p>
          </p:txBody>
        </p:sp>
      </p:grpSp>
      <p:graphicFrame>
        <p:nvGraphicFramePr>
          <p:cNvPr id="6" name="Tabla 13">
            <a:extLst>
              <a:ext uri="{FF2B5EF4-FFF2-40B4-BE49-F238E27FC236}">
                <a16:creationId xmlns:a16="http://schemas.microsoft.com/office/drawing/2014/main" id="{9456B35B-6EDC-3EFF-6B24-C61CB9790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633001"/>
              </p:ext>
            </p:extLst>
          </p:nvPr>
        </p:nvGraphicFramePr>
        <p:xfrm>
          <a:off x="754191" y="2226741"/>
          <a:ext cx="7635616" cy="30784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39465">
                  <a:extLst>
                    <a:ext uri="{9D8B030D-6E8A-4147-A177-3AD203B41FA5}">
                      <a16:colId xmlns:a16="http://schemas.microsoft.com/office/drawing/2014/main" val="1347729818"/>
                    </a:ext>
                  </a:extLst>
                </a:gridCol>
                <a:gridCol w="2047875">
                  <a:extLst>
                    <a:ext uri="{9D8B030D-6E8A-4147-A177-3AD203B41FA5}">
                      <a16:colId xmlns:a16="http://schemas.microsoft.com/office/drawing/2014/main" val="3735527371"/>
                    </a:ext>
                  </a:extLst>
                </a:gridCol>
                <a:gridCol w="2619376">
                  <a:extLst>
                    <a:ext uri="{9D8B030D-6E8A-4147-A177-3AD203B41FA5}">
                      <a16:colId xmlns:a16="http://schemas.microsoft.com/office/drawing/2014/main" val="11550947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675268472"/>
                    </a:ext>
                  </a:extLst>
                </a:gridCol>
              </a:tblGrid>
              <a:tr h="145239">
                <a:tc>
                  <a:txBody>
                    <a:bodyPr/>
                    <a:lstStyle/>
                    <a:p>
                      <a:pPr algn="ctr"/>
                      <a:endParaRPr lang="en-CA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>
                          <a:solidFill>
                            <a:schemeClr val="tx1"/>
                          </a:solidFill>
                        </a:rPr>
                        <a:t>Present Simple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>
                          <a:solidFill>
                            <a:schemeClr val="tx1"/>
                          </a:solidFill>
                        </a:rPr>
                        <a:t>Past Simple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>
                          <a:solidFill>
                            <a:schemeClr val="tx1"/>
                          </a:solidFill>
                        </a:rPr>
                        <a:t>Example in Past Simple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610695"/>
                  </a:ext>
                </a:extLst>
              </a:tr>
              <a:tr h="45218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400" b="1" kern="1200" dirty="0">
                          <a:solidFill>
                            <a:schemeClr val="tx1"/>
                          </a:solidFill>
                        </a:rPr>
                        <a:t>Regular Verb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I cook pasta in the afternoon.</a:t>
                      </a:r>
                    </a:p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en-CA" sz="1400" b="1" kern="1200" dirty="0">
                          <a:solidFill>
                            <a:schemeClr val="accent2"/>
                          </a:solidFill>
                        </a:rPr>
                        <a:t>didn’t</a:t>
                      </a:r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1400" b="1" kern="1200" dirty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</a:rPr>
                        <a:t>cook</a:t>
                      </a:r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 pasta in the afternoon.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965962"/>
                  </a:ext>
                </a:extLst>
              </a:tr>
              <a:tr h="45218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400" b="1" kern="1200" dirty="0">
                          <a:solidFill>
                            <a:schemeClr val="tx1"/>
                          </a:solidFill>
                        </a:rPr>
                        <a:t>Irregular Verb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She wakes up at 7 o’clock and she buys a coffee.</a:t>
                      </a:r>
                    </a:p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She </a:t>
                      </a:r>
                      <a:r>
                        <a:rPr lang="en-CA" sz="1400" b="1" kern="1200" dirty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</a:rPr>
                        <a:t>didn’t wake</a:t>
                      </a:r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 up at 7 o’clock and she </a:t>
                      </a:r>
                      <a:r>
                        <a:rPr lang="en-CA" sz="1400" b="1" kern="1200" dirty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</a:rPr>
                        <a:t>didn’t buy</a:t>
                      </a:r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 a coffee.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633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392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F4AE29-AD2F-2B67-C6C5-7767C7FD87A0}"/>
              </a:ext>
            </a:extLst>
          </p:cNvPr>
          <p:cNvSpPr txBox="1">
            <a:spLocks/>
          </p:cNvSpPr>
          <p:nvPr/>
        </p:nvSpPr>
        <p:spPr>
          <a:xfrm>
            <a:off x="577124" y="846839"/>
            <a:ext cx="7989752" cy="646331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CA" b="1" dirty="0">
                <a:solidFill>
                  <a:srgbClr val="90316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PAST SIMPLE tense (interrogative ?)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CE198E5-DECC-E001-E4C6-7745A21D20D6}"/>
              </a:ext>
            </a:extLst>
          </p:cNvPr>
          <p:cNvSpPr txBox="1">
            <a:spLocks/>
          </p:cNvSpPr>
          <p:nvPr/>
        </p:nvSpPr>
        <p:spPr>
          <a:xfrm>
            <a:off x="936884" y="5807961"/>
            <a:ext cx="7270230" cy="406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CA" sz="2000" b="1" cap="non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EXERCISE 1c: Complete the chart with your own example.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FAB27203-630A-05CB-C2E4-6FED00B48396}"/>
              </a:ext>
            </a:extLst>
          </p:cNvPr>
          <p:cNvGrpSpPr/>
          <p:nvPr/>
        </p:nvGrpSpPr>
        <p:grpSpPr>
          <a:xfrm>
            <a:off x="1171557" y="1282874"/>
            <a:ext cx="6800884" cy="824527"/>
            <a:chOff x="746802" y="-1225141"/>
            <a:chExt cx="6800884" cy="824527"/>
          </a:xfrm>
        </p:grpSpPr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852F9E02-500B-C165-115B-D3F45F785F75}"/>
                </a:ext>
              </a:extLst>
            </p:cNvPr>
            <p:cNvSpPr txBox="1"/>
            <p:nvPr/>
          </p:nvSpPr>
          <p:spPr>
            <a:xfrm>
              <a:off x="746802" y="-1225141"/>
              <a:ext cx="68008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b="1" dirty="0" err="1"/>
                <a:t>Auxiliary</a:t>
              </a:r>
              <a:r>
                <a:rPr lang="es-MX" sz="2400" b="1" dirty="0"/>
                <a:t>	+	S	+	V </a:t>
              </a:r>
              <a:r>
                <a:rPr lang="es-MX" sz="2400" b="1" dirty="0" err="1"/>
                <a:t>Inf</a:t>
              </a:r>
              <a:r>
                <a:rPr lang="es-MX" sz="2400" b="1" dirty="0"/>
                <a:t>		+	C		?</a:t>
              </a:r>
            </a:p>
          </p:txBody>
        </p:sp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D65975EC-CF9D-DDA0-3511-94BCBF6410DF}"/>
                </a:ext>
              </a:extLst>
            </p:cNvPr>
            <p:cNvSpPr txBox="1"/>
            <p:nvPr/>
          </p:nvSpPr>
          <p:spPr>
            <a:xfrm>
              <a:off x="1691282" y="-800724"/>
              <a:ext cx="9376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b="1" dirty="0"/>
                <a:t>[</a:t>
              </a:r>
              <a:r>
                <a:rPr lang="es-MX" sz="2000" b="1" dirty="0" err="1"/>
                <a:t>Did</a:t>
              </a:r>
              <a:r>
                <a:rPr lang="es-MX" sz="2000" b="1" dirty="0"/>
                <a:t>]</a:t>
              </a:r>
            </a:p>
          </p:txBody>
        </p:sp>
      </p:grpSp>
      <p:graphicFrame>
        <p:nvGraphicFramePr>
          <p:cNvPr id="6" name="Tabla 13">
            <a:extLst>
              <a:ext uri="{FF2B5EF4-FFF2-40B4-BE49-F238E27FC236}">
                <a16:creationId xmlns:a16="http://schemas.microsoft.com/office/drawing/2014/main" id="{5D4A254B-8895-A5A3-116C-77A300A886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935219"/>
              </p:ext>
            </p:extLst>
          </p:nvPr>
        </p:nvGraphicFramePr>
        <p:xfrm>
          <a:off x="754191" y="2226741"/>
          <a:ext cx="7635616" cy="30784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39465">
                  <a:extLst>
                    <a:ext uri="{9D8B030D-6E8A-4147-A177-3AD203B41FA5}">
                      <a16:colId xmlns:a16="http://schemas.microsoft.com/office/drawing/2014/main" val="1347729818"/>
                    </a:ext>
                  </a:extLst>
                </a:gridCol>
                <a:gridCol w="2047875">
                  <a:extLst>
                    <a:ext uri="{9D8B030D-6E8A-4147-A177-3AD203B41FA5}">
                      <a16:colId xmlns:a16="http://schemas.microsoft.com/office/drawing/2014/main" val="3735527371"/>
                    </a:ext>
                  </a:extLst>
                </a:gridCol>
                <a:gridCol w="2619376">
                  <a:extLst>
                    <a:ext uri="{9D8B030D-6E8A-4147-A177-3AD203B41FA5}">
                      <a16:colId xmlns:a16="http://schemas.microsoft.com/office/drawing/2014/main" val="11550947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675268472"/>
                    </a:ext>
                  </a:extLst>
                </a:gridCol>
              </a:tblGrid>
              <a:tr h="145239">
                <a:tc>
                  <a:txBody>
                    <a:bodyPr/>
                    <a:lstStyle/>
                    <a:p>
                      <a:pPr algn="ctr"/>
                      <a:endParaRPr lang="en-CA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>
                          <a:solidFill>
                            <a:schemeClr val="tx1"/>
                          </a:solidFill>
                        </a:rPr>
                        <a:t>Present Simple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>
                          <a:solidFill>
                            <a:schemeClr val="tx1"/>
                          </a:solidFill>
                        </a:rPr>
                        <a:t>Past Simple (?)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>
                          <a:solidFill>
                            <a:schemeClr val="tx1"/>
                          </a:solidFill>
                        </a:rPr>
                        <a:t>Example in Past Simple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610695"/>
                  </a:ext>
                </a:extLst>
              </a:tr>
              <a:tr h="45218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400" b="1" kern="1200" dirty="0">
                          <a:solidFill>
                            <a:schemeClr val="tx1"/>
                          </a:solidFill>
                        </a:rPr>
                        <a:t>Regular Verb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I cook pasta in the afternoon.</a:t>
                      </a:r>
                    </a:p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dirty="0">
                          <a:solidFill>
                            <a:schemeClr val="accent2"/>
                          </a:solidFill>
                        </a:rPr>
                        <a:t>Did I</a:t>
                      </a:r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1400" b="1" kern="1200" dirty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</a:rPr>
                        <a:t>cook</a:t>
                      </a:r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 pasta in the afternoon?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965962"/>
                  </a:ext>
                </a:extLst>
              </a:tr>
              <a:tr h="45218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400" b="1" kern="1200" dirty="0">
                          <a:solidFill>
                            <a:schemeClr val="tx1"/>
                          </a:solidFill>
                        </a:rPr>
                        <a:t>Irregular Verb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She wakes up at 7 o’clock and she buys a coffee.</a:t>
                      </a:r>
                    </a:p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dirty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</a:rPr>
                        <a:t>Did she wake</a:t>
                      </a:r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 up at 7 o’clock and </a:t>
                      </a:r>
                      <a:r>
                        <a:rPr lang="en-CA" sz="1400" b="1" kern="1200" dirty="0">
                          <a:solidFill>
                            <a:schemeClr val="accent2"/>
                          </a:solidFill>
                        </a:rPr>
                        <a:t>did she </a:t>
                      </a:r>
                      <a:r>
                        <a:rPr lang="en-CA" sz="1400" b="1" kern="1200" dirty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</a:rPr>
                        <a:t>buy</a:t>
                      </a:r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 a coffee?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633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563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13">
            <a:extLst>
              <a:ext uri="{FF2B5EF4-FFF2-40B4-BE49-F238E27FC236}">
                <a16:creationId xmlns:a16="http://schemas.microsoft.com/office/drawing/2014/main" id="{AF3D9871-79DC-512B-5D77-7C436D385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371050"/>
              </p:ext>
            </p:extLst>
          </p:nvPr>
        </p:nvGraphicFramePr>
        <p:xfrm>
          <a:off x="754190" y="1027528"/>
          <a:ext cx="7635615" cy="47244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32800">
                  <a:extLst>
                    <a:ext uri="{9D8B030D-6E8A-4147-A177-3AD203B41FA5}">
                      <a16:colId xmlns:a16="http://schemas.microsoft.com/office/drawing/2014/main" val="3735527371"/>
                    </a:ext>
                  </a:extLst>
                </a:gridCol>
                <a:gridCol w="3802815">
                  <a:extLst>
                    <a:ext uri="{9D8B030D-6E8A-4147-A177-3AD203B41FA5}">
                      <a16:colId xmlns:a16="http://schemas.microsoft.com/office/drawing/2014/main" val="115509473"/>
                    </a:ext>
                  </a:extLst>
                </a:gridCol>
              </a:tblGrid>
              <a:tr h="145239"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>
                          <a:solidFill>
                            <a:schemeClr val="tx1"/>
                          </a:solidFill>
                        </a:rPr>
                        <a:t>Present Simple Tense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>
                          <a:solidFill>
                            <a:schemeClr val="tx1"/>
                          </a:solidFill>
                        </a:rPr>
                        <a:t>Past Simple Tense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610695"/>
                  </a:ext>
                </a:extLst>
              </a:tr>
              <a:tr h="45218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I wash the dishes with cold water.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dirty="0">
                          <a:solidFill>
                            <a:schemeClr val="tx1"/>
                          </a:solidFill>
                        </a:rPr>
                        <a:t>AFFIRMATIVE (+)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I washed the dishes with cold water.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1" kern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965962"/>
                  </a:ext>
                </a:extLst>
              </a:tr>
              <a:tr h="45218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She sleeps well all night long.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dirty="0">
                          <a:solidFill>
                            <a:schemeClr val="tx1"/>
                          </a:solidFill>
                        </a:rPr>
                        <a:t>NEGATIVE (-)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She didn’t sleep well all night long.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1" kern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633642"/>
                  </a:ext>
                </a:extLst>
              </a:tr>
              <a:tr h="45218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We study French at University.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dirty="0">
                          <a:solidFill>
                            <a:schemeClr val="tx1"/>
                          </a:solidFill>
                        </a:rPr>
                        <a:t>INTERROGATIVE (?)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Did we study French at University?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1" kern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647460"/>
                  </a:ext>
                </a:extLst>
              </a:tr>
              <a:tr h="45218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He drinks a lot of coffee.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dirty="0">
                          <a:solidFill>
                            <a:schemeClr val="tx1"/>
                          </a:solidFill>
                        </a:rPr>
                        <a:t>NEGATIVE (-)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dirty="0">
                          <a:solidFill>
                            <a:schemeClr val="tx1"/>
                          </a:solidFill>
                        </a:rPr>
                        <a:t>__________________________________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1" kern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122708"/>
                  </a:ext>
                </a:extLst>
              </a:tr>
              <a:tr h="45218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You watch a lot of action movies.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dirty="0">
                          <a:solidFill>
                            <a:schemeClr val="tx1"/>
                          </a:solidFill>
                        </a:rPr>
                        <a:t>INTERROGATIVE (?)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dirty="0">
                          <a:solidFill>
                            <a:schemeClr val="tx1"/>
                          </a:solidFill>
                        </a:rPr>
                        <a:t>___________________________________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1" kern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806384"/>
                  </a:ext>
                </a:extLst>
              </a:tr>
              <a:tr h="45218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They run 10 km for the race.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dirty="0">
                          <a:solidFill>
                            <a:schemeClr val="tx1"/>
                          </a:solidFill>
                        </a:rPr>
                        <a:t>AFFIRMATIVE (+)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dirty="0">
                          <a:solidFill>
                            <a:schemeClr val="tx1"/>
                          </a:solidFill>
                        </a:rPr>
                        <a:t>___________________________________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1" kern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608106"/>
                  </a:ext>
                </a:extLst>
              </a:tr>
            </a:tbl>
          </a:graphicData>
        </a:graphic>
      </p:graphicFrame>
      <p:sp>
        <p:nvSpPr>
          <p:cNvPr id="7" name="Título 1">
            <a:extLst>
              <a:ext uri="{FF2B5EF4-FFF2-40B4-BE49-F238E27FC236}">
                <a16:creationId xmlns:a16="http://schemas.microsoft.com/office/drawing/2014/main" id="{BA870F23-4837-AEA7-ECF4-38222E0DF542}"/>
              </a:ext>
            </a:extLst>
          </p:cNvPr>
          <p:cNvSpPr txBox="1">
            <a:spLocks/>
          </p:cNvSpPr>
          <p:nvPr/>
        </p:nvSpPr>
        <p:spPr>
          <a:xfrm>
            <a:off x="936884" y="6006743"/>
            <a:ext cx="7270230" cy="406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000" b="1" cap="non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EXERCISE 2: Change the following sentences into affirmative, negative or interrogative.</a:t>
            </a:r>
            <a:endParaRPr lang="en-CA" sz="2000" b="1" cap="none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10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BA870F23-4837-AEA7-ECF4-38222E0DF542}"/>
              </a:ext>
            </a:extLst>
          </p:cNvPr>
          <p:cNvSpPr txBox="1">
            <a:spLocks/>
          </p:cNvSpPr>
          <p:nvPr/>
        </p:nvSpPr>
        <p:spPr>
          <a:xfrm>
            <a:off x="754191" y="5807961"/>
            <a:ext cx="7635616" cy="7693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000" b="1" cap="non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EXERCISE 3: Write 9 sentences about you and your family members’ daily routines that you had in the past.</a:t>
            </a:r>
            <a:endParaRPr lang="en-CA" sz="2000" b="1" cap="none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la 13">
            <a:extLst>
              <a:ext uri="{FF2B5EF4-FFF2-40B4-BE49-F238E27FC236}">
                <a16:creationId xmlns:a16="http://schemas.microsoft.com/office/drawing/2014/main" id="{C625422B-112A-969B-0E1F-BB9F354BC2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213224"/>
              </p:ext>
            </p:extLst>
          </p:nvPr>
        </p:nvGraphicFramePr>
        <p:xfrm>
          <a:off x="754191" y="1027529"/>
          <a:ext cx="7635616" cy="44500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39465">
                  <a:extLst>
                    <a:ext uri="{9D8B030D-6E8A-4147-A177-3AD203B41FA5}">
                      <a16:colId xmlns:a16="http://schemas.microsoft.com/office/drawing/2014/main" val="1347729818"/>
                    </a:ext>
                  </a:extLst>
                </a:gridCol>
                <a:gridCol w="7296151">
                  <a:extLst>
                    <a:ext uri="{9D8B030D-6E8A-4147-A177-3AD203B41FA5}">
                      <a16:colId xmlns:a16="http://schemas.microsoft.com/office/drawing/2014/main" val="3735527371"/>
                    </a:ext>
                  </a:extLst>
                </a:gridCol>
              </a:tblGrid>
              <a:tr h="145239">
                <a:tc>
                  <a:txBody>
                    <a:bodyPr/>
                    <a:lstStyle/>
                    <a:p>
                      <a:pPr algn="ctr"/>
                      <a:endParaRPr lang="en-CA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>
                          <a:solidFill>
                            <a:schemeClr val="tx1"/>
                          </a:solidFill>
                        </a:rPr>
                        <a:t>Past Simple Tense Sentences (+) (-) (?)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610695"/>
                  </a:ext>
                </a:extLst>
              </a:tr>
              <a:tr h="45218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400" b="1" kern="1200" dirty="0">
                          <a:solidFill>
                            <a:schemeClr val="tx1"/>
                          </a:solidFill>
                        </a:rPr>
                        <a:t>Affirmative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1. I washed my clothes every 2 weeks.</a:t>
                      </a:r>
                    </a:p>
                    <a:p>
                      <a:pPr marL="0" algn="just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2. You cooked chicken with vegetables.</a:t>
                      </a:r>
                    </a:p>
                    <a:p>
                      <a:pPr marL="0" algn="just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3. He studied at Elementary School.</a:t>
                      </a:r>
                    </a:p>
                    <a:p>
                      <a:pPr marL="0" algn="just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965962"/>
                  </a:ext>
                </a:extLst>
              </a:tr>
              <a:tr h="45218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400" b="1" kern="1200" dirty="0">
                          <a:solidFill>
                            <a:schemeClr val="tx1"/>
                          </a:solidFill>
                        </a:rPr>
                        <a:t>Negative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4. We didn’t watch TV at night.</a:t>
                      </a:r>
                    </a:p>
                    <a:p>
                      <a:pPr marL="0" algn="just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5. It didn’t play with the ball.</a:t>
                      </a:r>
                    </a:p>
                    <a:p>
                      <a:pPr marL="0" algn="just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6. You didn’t run very fast in the race.</a:t>
                      </a:r>
                    </a:p>
                    <a:p>
                      <a:pPr marL="0" algn="just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633642"/>
                  </a:ext>
                </a:extLst>
              </a:tr>
              <a:tr h="45218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400" b="1" kern="1200" dirty="0">
                          <a:solidFill>
                            <a:schemeClr val="tx1"/>
                          </a:solidFill>
                        </a:rPr>
                        <a:t>Interrogative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7. Did you sleep on the airplane?</a:t>
                      </a:r>
                    </a:p>
                    <a:p>
                      <a:pPr marL="0" algn="just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8. Did they drink a lot of coffee?</a:t>
                      </a:r>
                    </a:p>
                    <a:p>
                      <a:pPr marL="0" algn="just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n-CA" sz="1400" b="0" kern="1200" dirty="0">
                          <a:solidFill>
                            <a:schemeClr val="tx1"/>
                          </a:solidFill>
                        </a:rPr>
                        <a:t>9. Did she buy a car?</a:t>
                      </a:r>
                    </a:p>
                    <a:p>
                      <a:pPr marL="0" algn="just" defTabSz="914400" rtl="0" eaLnBrk="1" latinLnBrk="0" hangingPunct="1"/>
                      <a:endParaRPr lang="en-CA" sz="1400" b="0" kern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850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88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BA870F23-4837-AEA7-ECF4-38222E0DF542}"/>
              </a:ext>
            </a:extLst>
          </p:cNvPr>
          <p:cNvSpPr txBox="1">
            <a:spLocks/>
          </p:cNvSpPr>
          <p:nvPr/>
        </p:nvSpPr>
        <p:spPr>
          <a:xfrm>
            <a:off x="5762883" y="6224538"/>
            <a:ext cx="3381117" cy="406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400" b="1" cap="non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PAST SIMPLE TENSE</a:t>
            </a:r>
            <a:endParaRPr lang="en-CA" sz="2400" b="1" cap="none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0" name="Grupo 39">
            <a:extLst>
              <a:ext uri="{FF2B5EF4-FFF2-40B4-BE49-F238E27FC236}">
                <a16:creationId xmlns:a16="http://schemas.microsoft.com/office/drawing/2014/main" id="{154DD972-CA71-126F-5525-2F1633DEB174}"/>
              </a:ext>
            </a:extLst>
          </p:cNvPr>
          <p:cNvGrpSpPr/>
          <p:nvPr/>
        </p:nvGrpSpPr>
        <p:grpSpPr>
          <a:xfrm>
            <a:off x="589046" y="553699"/>
            <a:ext cx="3835397" cy="2894851"/>
            <a:chOff x="589046" y="553699"/>
            <a:chExt cx="3835397" cy="2894851"/>
          </a:xfrm>
        </p:grpSpPr>
        <p:pic>
          <p:nvPicPr>
            <p:cNvPr id="39" name="Imagen 38">
              <a:extLst>
                <a:ext uri="{FF2B5EF4-FFF2-40B4-BE49-F238E27FC236}">
                  <a16:creationId xmlns:a16="http://schemas.microsoft.com/office/drawing/2014/main" id="{F2D285D8-2641-9973-899B-2A3DC1ECA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9046" y="1078689"/>
              <a:ext cx="3811898" cy="2369861"/>
            </a:xfrm>
            <a:prstGeom prst="rect">
              <a:avLst/>
            </a:prstGeom>
          </p:spPr>
        </p:pic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A003E47F-42FE-3456-FAC3-5C96A208F40F}"/>
                </a:ext>
              </a:extLst>
            </p:cNvPr>
            <p:cNvSpPr txBox="1"/>
            <p:nvPr/>
          </p:nvSpPr>
          <p:spPr>
            <a:xfrm>
              <a:off x="589047" y="553699"/>
              <a:ext cx="38353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chemeClr val="accent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PAST SIMPLE TENSE	</a:t>
              </a:r>
              <a:r>
                <a:rPr lang="es-MX" sz="1200" b="1" dirty="0" err="1">
                  <a:solidFill>
                    <a:schemeClr val="accent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Affirmative</a:t>
              </a:r>
              <a:r>
                <a:rPr lang="es-MX" sz="1200" b="1" dirty="0">
                  <a:solidFill>
                    <a:schemeClr val="accent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(+)</a:t>
              </a:r>
            </a:p>
            <a:p>
              <a:pPr algn="ctr"/>
              <a:endParaRPr lang="es-MX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49147774-2154-F00A-6D98-0DCC0135858D}"/>
                </a:ext>
              </a:extLst>
            </p:cNvPr>
            <p:cNvSpPr txBox="1"/>
            <p:nvPr/>
          </p:nvSpPr>
          <p:spPr>
            <a:xfrm>
              <a:off x="589047" y="768197"/>
              <a:ext cx="3835396" cy="2573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/>
                <a:t>S	+	 V Past Simple	+	C</a:t>
              </a: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BA9AEC85-808A-EC27-F0CA-879895B49200}"/>
              </a:ext>
            </a:extLst>
          </p:cNvPr>
          <p:cNvGrpSpPr/>
          <p:nvPr/>
        </p:nvGrpSpPr>
        <p:grpSpPr>
          <a:xfrm>
            <a:off x="4716537" y="1784714"/>
            <a:ext cx="4427464" cy="3312822"/>
            <a:chOff x="4716537" y="1784714"/>
            <a:chExt cx="4427464" cy="3312822"/>
          </a:xfrm>
        </p:grpSpPr>
        <p:pic>
          <p:nvPicPr>
            <p:cNvPr id="42" name="Imagen 41">
              <a:extLst>
                <a:ext uri="{FF2B5EF4-FFF2-40B4-BE49-F238E27FC236}">
                  <a16:creationId xmlns:a16="http://schemas.microsoft.com/office/drawing/2014/main" id="{D4CD1F3B-293E-4988-30C8-E1C3910B44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05684" y="2600329"/>
              <a:ext cx="3964861" cy="2497207"/>
            </a:xfrm>
            <a:prstGeom prst="rect">
              <a:avLst/>
            </a:prstGeom>
          </p:spPr>
        </p:pic>
        <p:grpSp>
          <p:nvGrpSpPr>
            <p:cNvPr id="17" name="Grupo 16">
              <a:extLst>
                <a:ext uri="{FF2B5EF4-FFF2-40B4-BE49-F238E27FC236}">
                  <a16:creationId xmlns:a16="http://schemas.microsoft.com/office/drawing/2014/main" id="{161C5AB9-3E81-2AA8-34A1-563DAD6EE64B}"/>
                </a:ext>
              </a:extLst>
            </p:cNvPr>
            <p:cNvGrpSpPr/>
            <p:nvPr/>
          </p:nvGrpSpPr>
          <p:grpSpPr>
            <a:xfrm>
              <a:off x="4716537" y="2104651"/>
              <a:ext cx="4427464" cy="495681"/>
              <a:chOff x="1500052" y="-1004029"/>
              <a:chExt cx="5190402" cy="506378"/>
            </a:xfrm>
          </p:grpSpPr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3AA2CC10-3323-6777-7960-A51230EA0448}"/>
                  </a:ext>
                </a:extLst>
              </p:cNvPr>
              <p:cNvSpPr txBox="1"/>
              <p:nvPr/>
            </p:nvSpPr>
            <p:spPr>
              <a:xfrm>
                <a:off x="1500052" y="-1004029"/>
                <a:ext cx="5190402" cy="2829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00" b="1" dirty="0"/>
                  <a:t>S	+	</a:t>
                </a:r>
                <a:r>
                  <a:rPr lang="es-MX" sz="1200" b="1" dirty="0" err="1"/>
                  <a:t>Auxiliary</a:t>
                </a:r>
                <a:r>
                  <a:rPr lang="es-MX" sz="1200" b="1" dirty="0"/>
                  <a:t>	+	</a:t>
                </a:r>
                <a:r>
                  <a:rPr lang="es-MX" sz="1200" b="1" dirty="0" err="1"/>
                  <a:t>not</a:t>
                </a:r>
                <a:r>
                  <a:rPr lang="es-MX" sz="1200" b="1" dirty="0"/>
                  <a:t>	+	V </a:t>
                </a:r>
                <a:r>
                  <a:rPr lang="es-MX" sz="1200" b="1" dirty="0" err="1"/>
                  <a:t>Inf</a:t>
                </a:r>
                <a:r>
                  <a:rPr lang="es-MX" sz="1200" b="1" dirty="0"/>
                  <a:t>	+	C</a:t>
                </a:r>
              </a:p>
            </p:txBody>
          </p:sp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BEF300CD-67ED-4C17-60BD-2CF23159C5C1}"/>
                  </a:ext>
                </a:extLst>
              </p:cNvPr>
              <p:cNvSpPr txBox="1"/>
              <p:nvPr/>
            </p:nvSpPr>
            <p:spPr>
              <a:xfrm>
                <a:off x="2643782" y="-774650"/>
                <a:ext cx="93761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00" b="1" dirty="0"/>
                  <a:t>[</a:t>
                </a:r>
                <a:r>
                  <a:rPr lang="es-MX" sz="1200" b="1" dirty="0" err="1"/>
                  <a:t>did</a:t>
                </a:r>
                <a:r>
                  <a:rPr lang="es-MX" sz="1200" b="1" dirty="0"/>
                  <a:t>]</a:t>
                </a:r>
              </a:p>
            </p:txBody>
          </p:sp>
        </p:grpSp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8B8D9188-803A-8058-3229-B815E8A7A56A}"/>
                </a:ext>
              </a:extLst>
            </p:cNvPr>
            <p:cNvSpPr txBox="1"/>
            <p:nvPr/>
          </p:nvSpPr>
          <p:spPr>
            <a:xfrm>
              <a:off x="4824012" y="1784714"/>
              <a:ext cx="4022012" cy="4519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chemeClr val="accent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PAST SIMPLE TENSE	Negative (-)</a:t>
              </a:r>
            </a:p>
            <a:p>
              <a:pPr algn="ctr"/>
              <a:endParaRPr lang="es-MX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A4475DA2-3A0F-6BCD-71DB-9409328D2625}"/>
              </a:ext>
            </a:extLst>
          </p:cNvPr>
          <p:cNvGrpSpPr/>
          <p:nvPr/>
        </p:nvGrpSpPr>
        <p:grpSpPr>
          <a:xfrm>
            <a:off x="1" y="3710700"/>
            <a:ext cx="4716536" cy="3115392"/>
            <a:chOff x="1" y="3710700"/>
            <a:chExt cx="4716536" cy="3115392"/>
          </a:xfrm>
        </p:grpSpPr>
        <p:pic>
          <p:nvPicPr>
            <p:cNvPr id="45" name="Imagen 44">
              <a:extLst>
                <a:ext uri="{FF2B5EF4-FFF2-40B4-BE49-F238E27FC236}">
                  <a16:creationId xmlns:a16="http://schemas.microsoft.com/office/drawing/2014/main" id="{AE73FDC4-5250-906F-0F1C-3E1F212E8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9046" y="4471685"/>
              <a:ext cx="3811898" cy="2354407"/>
            </a:xfrm>
            <a:prstGeom prst="rect">
              <a:avLst/>
            </a:prstGeom>
          </p:spPr>
        </p:pic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34FB938C-6B2F-5658-E5D2-689D46A072BF}"/>
                </a:ext>
              </a:extLst>
            </p:cNvPr>
            <p:cNvGrpSpPr/>
            <p:nvPr/>
          </p:nvGrpSpPr>
          <p:grpSpPr>
            <a:xfrm>
              <a:off x="1" y="3710700"/>
              <a:ext cx="4716536" cy="714818"/>
              <a:chOff x="169546" y="3617117"/>
              <a:chExt cx="4716536" cy="714818"/>
            </a:xfrm>
          </p:grpSpPr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321E0609-9B5A-880C-9594-2962BB336A7B}"/>
                  </a:ext>
                </a:extLst>
              </p:cNvPr>
              <p:cNvSpPr txBox="1"/>
              <p:nvPr/>
            </p:nvSpPr>
            <p:spPr>
              <a:xfrm>
                <a:off x="443000" y="3617117"/>
                <a:ext cx="412748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>
                    <a:solidFill>
                      <a:schemeClr val="accent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PAST SIMPLE TENSE	Interrogative (?)</a:t>
                </a:r>
              </a:p>
              <a:p>
                <a:pPr algn="ctr"/>
                <a:endParaRPr lang="es-MX" sz="12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98092155-B7A6-90B2-3C00-5C43D1D528A3}"/>
                  </a:ext>
                </a:extLst>
              </p:cNvPr>
              <p:cNvSpPr txBox="1"/>
              <p:nvPr/>
            </p:nvSpPr>
            <p:spPr>
              <a:xfrm>
                <a:off x="169546" y="3847950"/>
                <a:ext cx="471653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err="1"/>
                  <a:t>Auxiliary</a:t>
                </a:r>
                <a:r>
                  <a:rPr lang="es-MX" sz="1200" b="1" dirty="0"/>
                  <a:t>	+	S	+	 V Past Simple	+	C  ?</a:t>
                </a:r>
              </a:p>
            </p:txBody>
          </p:sp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EF686EC2-06BD-A49B-39E4-4BED5B942185}"/>
                  </a:ext>
                </a:extLst>
              </p:cNvPr>
              <p:cNvSpPr txBox="1"/>
              <p:nvPr/>
            </p:nvSpPr>
            <p:spPr>
              <a:xfrm>
                <a:off x="358693" y="4054936"/>
                <a:ext cx="79979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00" b="1" dirty="0"/>
                  <a:t>[</a:t>
                </a:r>
                <a:r>
                  <a:rPr lang="es-MX" sz="1200" b="1" dirty="0" err="1"/>
                  <a:t>Did</a:t>
                </a:r>
                <a:r>
                  <a:rPr lang="es-MX" sz="1200" b="1" dirty="0"/>
                  <a:t>]</a:t>
                </a:r>
              </a:p>
            </p:txBody>
          </p:sp>
        </p:grpSp>
      </p:grpSp>
      <p:sp>
        <p:nvSpPr>
          <p:cNvPr id="2" name="Rectángulo 1">
            <a:extLst>
              <a:ext uri="{FF2B5EF4-FFF2-40B4-BE49-F238E27FC236}">
                <a16:creationId xmlns:a16="http://schemas.microsoft.com/office/drawing/2014/main" id="{DDAA56A2-7552-44C9-ABFB-D89772A3E47F}"/>
              </a:ext>
            </a:extLst>
          </p:cNvPr>
          <p:cNvSpPr/>
          <p:nvPr/>
        </p:nvSpPr>
        <p:spPr>
          <a:xfrm>
            <a:off x="189148" y="566951"/>
            <a:ext cx="4427464" cy="31108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08031AFA-27B9-420F-882F-F05A1CF58C68}"/>
              </a:ext>
            </a:extLst>
          </p:cNvPr>
          <p:cNvSpPr/>
          <p:nvPr/>
        </p:nvSpPr>
        <p:spPr>
          <a:xfrm>
            <a:off x="4668874" y="1784713"/>
            <a:ext cx="4427464" cy="36089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7FF39501-CB35-4BAA-9CB7-CEDD6D33A29F}"/>
              </a:ext>
            </a:extLst>
          </p:cNvPr>
          <p:cNvSpPr/>
          <p:nvPr/>
        </p:nvSpPr>
        <p:spPr>
          <a:xfrm>
            <a:off x="67689" y="3677785"/>
            <a:ext cx="4427464" cy="3170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476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848</TotalTime>
  <Words>752</Words>
  <Application>Microsoft Office PowerPoint</Application>
  <PresentationFormat>Carta (216 x 279 mm)</PresentationFormat>
  <Paragraphs>146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Gill Sans MT</vt:lpstr>
      <vt:lpstr>Tahoma</vt:lpstr>
      <vt:lpstr>Wingdings 2</vt:lpstr>
      <vt:lpstr>Dividendo</vt:lpstr>
      <vt:lpstr>Presentación de PowerPoint</vt:lpstr>
      <vt:lpstr>Verbs (Regular &amp; Irregular)</vt:lpstr>
      <vt:lpstr>PAST SIMPLE tense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PAMELA SALDIVAR TREJO</dc:creator>
  <cp:lastModifiedBy>Sergio</cp:lastModifiedBy>
  <cp:revision>21</cp:revision>
  <dcterms:created xsi:type="dcterms:W3CDTF">2022-08-12T13:15:04Z</dcterms:created>
  <dcterms:modified xsi:type="dcterms:W3CDTF">2022-09-18T20:20:54Z</dcterms:modified>
</cp:coreProperties>
</file>