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0" r:id="rId1"/>
  </p:sldMasterIdLst>
  <p:sldIdLst>
    <p:sldId id="268" r:id="rId2"/>
    <p:sldId id="296" r:id="rId3"/>
    <p:sldId id="257" r:id="rId4"/>
    <p:sldId id="258" r:id="rId5"/>
    <p:sldId id="295" r:id="rId6"/>
    <p:sldId id="297" r:id="rId7"/>
    <p:sldId id="286" r:id="rId8"/>
    <p:sldId id="298" r:id="rId9"/>
    <p:sldId id="293" r:id="rId10"/>
    <p:sldId id="291" r:id="rId11"/>
    <p:sldId id="285" r:id="rId12"/>
    <p:sldId id="267" r:id="rId13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5CE"/>
    <a:srgbClr val="903163"/>
    <a:srgbClr val="800000"/>
    <a:srgbClr val="008000"/>
    <a:srgbClr val="E6A81E"/>
    <a:srgbClr val="FF3300"/>
    <a:srgbClr val="0C233F"/>
    <a:srgbClr val="FFFFFF"/>
    <a:srgbClr val="FF6600"/>
    <a:srgbClr val="2428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4660"/>
  </p:normalViewPr>
  <p:slideViewPr>
    <p:cSldViewPr snapToGrid="0">
      <p:cViewPr>
        <p:scale>
          <a:sx n="80" d="100"/>
          <a:sy n="80" d="100"/>
        </p:scale>
        <p:origin x="1110" y="-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43910077-C9CA-4491-87D9-CD2E6CCF58BD}" type="datetimeFigureOut">
              <a:rPr lang="en-CA" smtClean="0"/>
              <a:t>2022-10-24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4960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2022-10-24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3930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2022-10-24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5316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2022-10-24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0371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2022-10-24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1358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2022-10-24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0004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2022-10-24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5282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2022-10-24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6106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43910077-C9CA-4491-87D9-CD2E6CCF58BD}" type="datetimeFigureOut">
              <a:rPr lang="en-CA" smtClean="0"/>
              <a:t>2022-10-24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470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2022-10-24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700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43910077-C9CA-4491-87D9-CD2E6CCF58BD}" type="datetimeFigureOut">
              <a:rPr lang="en-CA" smtClean="0"/>
              <a:t>2022-10-24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585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2022-10-24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0127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2022-10-24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2292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2022-10-24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2394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2022-10-24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1659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2022-10-24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578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2022-10-24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0689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10077-C9CA-4491-87D9-CD2E6CCF58BD}" type="datetimeFigureOut">
              <a:rPr lang="en-CA" smtClean="0"/>
              <a:t>2022-10-24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6589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3" r:id="rId13"/>
    <p:sldLayoutId id="2147484024" r:id="rId14"/>
    <p:sldLayoutId id="2147484025" r:id="rId15"/>
    <p:sldLayoutId id="2147484026" r:id="rId16"/>
    <p:sldLayoutId id="214748402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44D05FAA-8B30-5251-1241-BBA8A3CB5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582" y="2743267"/>
            <a:ext cx="1498750" cy="137541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8D444DC-713D-26D6-6D6B-A9D30B56931A}"/>
              </a:ext>
            </a:extLst>
          </p:cNvPr>
          <p:cNvSpPr txBox="1"/>
          <p:nvPr/>
        </p:nvSpPr>
        <p:spPr>
          <a:xfrm>
            <a:off x="950208" y="5105047"/>
            <a:ext cx="4682682" cy="833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algn="r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 using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blender to mix the cream and vegetables for the soup.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F48566E-14C3-B40A-8A5D-6666BA846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895" y="289054"/>
            <a:ext cx="2995256" cy="1980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06386A0-0076-4B06-B168-9126990B5672}"/>
              </a:ext>
            </a:extLst>
          </p:cNvPr>
          <p:cNvSpPr txBox="1"/>
          <p:nvPr/>
        </p:nvSpPr>
        <p:spPr>
          <a:xfrm>
            <a:off x="36795" y="2743267"/>
            <a:ext cx="6680001" cy="1375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cap="all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 Simple vs Present Continuous</a:t>
            </a:r>
            <a:endParaRPr lang="en-US" sz="3600" b="1" spc="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E4EB4263-CD47-990F-1D5A-E1430259EDC8}"/>
              </a:ext>
            </a:extLst>
          </p:cNvPr>
          <p:cNvSpPr/>
          <p:nvPr/>
        </p:nvSpPr>
        <p:spPr>
          <a:xfrm rot="5400000">
            <a:off x="3900703" y="4546302"/>
            <a:ext cx="360000" cy="331285"/>
          </a:xfrm>
          <a:prstGeom prst="rightArrow">
            <a:avLst/>
          </a:prstGeom>
          <a:solidFill>
            <a:schemeClr val="accent2"/>
          </a:solidFill>
          <a:ln>
            <a:solidFill>
              <a:srgbClr val="E6A8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7C74DF0-EB4C-785F-E3AC-4D80EE7AC6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000" t="15069" r="37778" b="23419"/>
          <a:stretch/>
        </p:blipFill>
        <p:spPr bwMode="auto">
          <a:xfrm>
            <a:off x="5852452" y="4531944"/>
            <a:ext cx="2989880" cy="19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9C72A67-E860-695A-542B-70685CB02E92}"/>
              </a:ext>
            </a:extLst>
          </p:cNvPr>
          <p:cNvSpPr txBox="1"/>
          <p:nvPr/>
        </p:nvSpPr>
        <p:spPr>
          <a:xfrm>
            <a:off x="3369878" y="812868"/>
            <a:ext cx="2070387" cy="923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eat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porridge every morning.</a:t>
            </a: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20016342-2FE5-1A10-117F-2F27C00B7CC6}"/>
              </a:ext>
            </a:extLst>
          </p:cNvPr>
          <p:cNvSpPr/>
          <p:nvPr/>
        </p:nvSpPr>
        <p:spPr>
          <a:xfrm rot="16200000" flipV="1">
            <a:off x="3900703" y="1923411"/>
            <a:ext cx="360000" cy="331285"/>
          </a:xfrm>
          <a:prstGeom prst="rightArrow">
            <a:avLst/>
          </a:prstGeom>
          <a:solidFill>
            <a:schemeClr val="accent2"/>
          </a:solidFill>
          <a:ln>
            <a:solidFill>
              <a:srgbClr val="E6A8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110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10" grpId="0" animBg="1"/>
      <p:bldP spid="4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3">
            <a:extLst>
              <a:ext uri="{FF2B5EF4-FFF2-40B4-BE49-F238E27FC236}">
                <a16:creationId xmlns:a16="http://schemas.microsoft.com/office/drawing/2014/main" id="{6FC7BF4B-AAB7-A2A1-78ED-196AC152B6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474259"/>
              </p:ext>
            </p:extLst>
          </p:nvPr>
        </p:nvGraphicFramePr>
        <p:xfrm>
          <a:off x="495356" y="2245024"/>
          <a:ext cx="8153286" cy="37311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53286">
                  <a:extLst>
                    <a:ext uri="{9D8B030D-6E8A-4147-A177-3AD203B41FA5}">
                      <a16:colId xmlns:a16="http://schemas.microsoft.com/office/drawing/2014/main" val="1347729818"/>
                    </a:ext>
                  </a:extLst>
                </a:gridCol>
              </a:tblGrid>
              <a:tr h="2386333">
                <a:tc>
                  <a:txBody>
                    <a:bodyPr/>
                    <a:lstStyle/>
                    <a:p>
                      <a:pPr algn="just">
                        <a:lnSpc>
                          <a:spcPct val="250000"/>
                        </a:lnSpc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My name is Pam, and I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am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currently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living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in Canada. I really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enjoy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the culture, weather and landscapes. Generally, it’s cold here. We usually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wear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thermal clothing. Also, we always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drink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hot beverages to stay warm. I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am visiting 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mom and dad on Saturday morning. We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are having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breakfast and a meal at home. Today is Thursday, and I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am baking 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 cake to take there. My parents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love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chocolate cake, so this dessert is a surprise for them. At midday, we always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drink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coffee or hot chocolate and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spread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some cinnamon on it. After that, mom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feeds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our dog, so it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joins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us for breakfast.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54997C2-C000-0756-BBFB-DD29D9D96C1E}"/>
              </a:ext>
            </a:extLst>
          </p:cNvPr>
          <p:cNvSpPr txBox="1"/>
          <p:nvPr/>
        </p:nvSpPr>
        <p:spPr>
          <a:xfrm>
            <a:off x="284812" y="6370859"/>
            <a:ext cx="8574375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Exercise 3: Complete the story with the correct verb form.</a:t>
            </a:r>
            <a:endParaRPr lang="en-US" b="1" i="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7840677-73FD-41EB-6DCF-9096DA833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7" y="563792"/>
            <a:ext cx="8363866" cy="1508172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 Simple vs</a:t>
            </a:r>
            <a:br>
              <a:rPr lang="en-US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 Continuous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AE80CDB-0FD2-454B-9051-66606EC440C3}"/>
              </a:ext>
            </a:extLst>
          </p:cNvPr>
          <p:cNvSpPr/>
          <p:nvPr/>
        </p:nvSpPr>
        <p:spPr>
          <a:xfrm>
            <a:off x="2583712" y="2477386"/>
            <a:ext cx="329609" cy="26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ED906EA-1E3B-43FD-986B-E40EA2490B60}"/>
              </a:ext>
            </a:extLst>
          </p:cNvPr>
          <p:cNvSpPr/>
          <p:nvPr/>
        </p:nvSpPr>
        <p:spPr>
          <a:xfrm>
            <a:off x="3714307" y="2477386"/>
            <a:ext cx="474921" cy="26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979CDBF-3C51-4F49-8910-21CE377A36E6}"/>
              </a:ext>
            </a:extLst>
          </p:cNvPr>
          <p:cNvSpPr/>
          <p:nvPr/>
        </p:nvSpPr>
        <p:spPr>
          <a:xfrm>
            <a:off x="5862088" y="2477386"/>
            <a:ext cx="474921" cy="26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3094554-3B0B-49F3-8D2A-87F8D54E9A94}"/>
              </a:ext>
            </a:extLst>
          </p:cNvPr>
          <p:cNvSpPr/>
          <p:nvPr/>
        </p:nvSpPr>
        <p:spPr>
          <a:xfrm>
            <a:off x="4993763" y="3023191"/>
            <a:ext cx="474921" cy="26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F9AC92E-ADD3-4E40-A338-410A3AF6B83E}"/>
              </a:ext>
            </a:extLst>
          </p:cNvPr>
          <p:cNvSpPr/>
          <p:nvPr/>
        </p:nvSpPr>
        <p:spPr>
          <a:xfrm>
            <a:off x="530801" y="3537097"/>
            <a:ext cx="474921" cy="26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7EDD388-0DED-446F-A893-3B2F17E0F4FB}"/>
              </a:ext>
            </a:extLst>
          </p:cNvPr>
          <p:cNvSpPr/>
          <p:nvPr/>
        </p:nvSpPr>
        <p:spPr>
          <a:xfrm>
            <a:off x="3693041" y="3537097"/>
            <a:ext cx="942753" cy="26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CE36C30-27BE-4164-A494-D49E4E77F773}"/>
              </a:ext>
            </a:extLst>
          </p:cNvPr>
          <p:cNvSpPr/>
          <p:nvPr/>
        </p:nvSpPr>
        <p:spPr>
          <a:xfrm>
            <a:off x="8212710" y="3537097"/>
            <a:ext cx="400489" cy="26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767D463-6D64-4D2B-A178-91719C2981FE}"/>
              </a:ext>
            </a:extLst>
          </p:cNvPr>
          <p:cNvSpPr/>
          <p:nvPr/>
        </p:nvSpPr>
        <p:spPr>
          <a:xfrm>
            <a:off x="495356" y="4071664"/>
            <a:ext cx="675628" cy="26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DC937CA-D303-4BE1-BA5E-7B0D9BB95F44}"/>
              </a:ext>
            </a:extLst>
          </p:cNvPr>
          <p:cNvSpPr/>
          <p:nvPr/>
        </p:nvSpPr>
        <p:spPr>
          <a:xfrm>
            <a:off x="6209606" y="4068120"/>
            <a:ext cx="310084" cy="26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C91D30C-B468-49A3-BA9A-481ED7A4D57E}"/>
              </a:ext>
            </a:extLst>
          </p:cNvPr>
          <p:cNvSpPr/>
          <p:nvPr/>
        </p:nvSpPr>
        <p:spPr>
          <a:xfrm>
            <a:off x="6560292" y="4069903"/>
            <a:ext cx="622174" cy="26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2EDFB95-2C29-4CA4-ADD9-0F96B8569213}"/>
              </a:ext>
            </a:extLst>
          </p:cNvPr>
          <p:cNvSpPr/>
          <p:nvPr/>
        </p:nvSpPr>
        <p:spPr>
          <a:xfrm>
            <a:off x="2154867" y="4590509"/>
            <a:ext cx="428845" cy="26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1F7D07F-6233-4AAB-ADAB-9AE71CEB01BE}"/>
              </a:ext>
            </a:extLst>
          </p:cNvPr>
          <p:cNvSpPr/>
          <p:nvPr/>
        </p:nvSpPr>
        <p:spPr>
          <a:xfrm>
            <a:off x="1237956" y="5120254"/>
            <a:ext cx="428845" cy="26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AAF097FE-1F77-465E-A461-8B3295CD907B}"/>
              </a:ext>
            </a:extLst>
          </p:cNvPr>
          <p:cNvSpPr/>
          <p:nvPr/>
        </p:nvSpPr>
        <p:spPr>
          <a:xfrm>
            <a:off x="4389475" y="5126883"/>
            <a:ext cx="692888" cy="26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5E68E1F-7825-4D46-9D2B-E42249885241}"/>
              </a:ext>
            </a:extLst>
          </p:cNvPr>
          <p:cNvSpPr/>
          <p:nvPr/>
        </p:nvSpPr>
        <p:spPr>
          <a:xfrm>
            <a:off x="527255" y="5692752"/>
            <a:ext cx="551581" cy="26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CB8AD9D-CFAE-4F03-B877-2F5847F09CBC}"/>
              </a:ext>
            </a:extLst>
          </p:cNvPr>
          <p:cNvSpPr/>
          <p:nvPr/>
        </p:nvSpPr>
        <p:spPr>
          <a:xfrm>
            <a:off x="2239467" y="5686905"/>
            <a:ext cx="428845" cy="265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755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F53699E-4916-BEAB-F2B1-435DE7E38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203" y="81888"/>
            <a:ext cx="6540751" cy="2160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4B264C3-5D5B-08D5-95C6-81A99FDF1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203" y="2339118"/>
            <a:ext cx="6547290" cy="2160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C6226EA-B559-DF3C-5E89-9CE97DA14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998" y="4602202"/>
            <a:ext cx="6526956" cy="216000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9DA44B22-D05B-6876-D0B2-03268AB6D2E4}"/>
              </a:ext>
            </a:extLst>
          </p:cNvPr>
          <p:cNvSpPr txBox="1">
            <a:spLocks/>
          </p:cNvSpPr>
          <p:nvPr/>
        </p:nvSpPr>
        <p:spPr>
          <a:xfrm>
            <a:off x="7689954" y="625413"/>
            <a:ext cx="1454046" cy="1353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4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 Simple</a:t>
            </a:r>
          </a:p>
          <a:p>
            <a:pPr algn="ctr">
              <a:spcAft>
                <a:spcPts val="600"/>
              </a:spcAft>
            </a:pPr>
            <a:r>
              <a:rPr lang="en-US" sz="14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</a:t>
            </a:r>
            <a:br>
              <a:rPr lang="en-US" sz="14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 Continuous</a:t>
            </a:r>
          </a:p>
          <a:p>
            <a:pPr algn="ctr">
              <a:spcAft>
                <a:spcPts val="600"/>
              </a:spcAft>
            </a:pPr>
            <a:r>
              <a:rPr lang="en-US" sz="14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(SUMMARY)</a:t>
            </a:r>
          </a:p>
        </p:txBody>
      </p:sp>
    </p:spTree>
    <p:extLst>
      <p:ext uri="{BB962C8B-B14F-4D97-AF65-F5344CB8AC3E}">
        <p14:creationId xmlns:p14="http://schemas.microsoft.com/office/powerpoint/2010/main" val="12649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9C44802-BA41-69AF-22B5-129751C939DE}"/>
              </a:ext>
            </a:extLst>
          </p:cNvPr>
          <p:cNvSpPr txBox="1"/>
          <p:nvPr/>
        </p:nvSpPr>
        <p:spPr>
          <a:xfrm>
            <a:off x="425598" y="2967015"/>
            <a:ext cx="6045796" cy="9239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cap="all" spc="800" dirty="0">
                <a:solidFill>
                  <a:srgbClr val="FCE5CE"/>
                </a:solidFill>
                <a:latin typeface="+mj-lt"/>
                <a:ea typeface="+mj-ea"/>
                <a:cs typeface="+mj-cs"/>
              </a:rPr>
              <a:t>Thanks!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246D209D-65DD-5AF6-D171-1950997F4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275" y="2657333"/>
            <a:ext cx="1744992" cy="160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1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9C08A8-DE60-5458-846B-01E7BD5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23" y="732445"/>
            <a:ext cx="7989752" cy="1083329"/>
          </a:xfrm>
        </p:spPr>
        <p:txBody>
          <a:bodyPr>
            <a:normAutofit/>
          </a:bodyPr>
          <a:lstStyle/>
          <a:p>
            <a:pPr algn="ctr"/>
            <a:r>
              <a:rPr lang="en-C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Verbs</a:t>
            </a:r>
            <a:br>
              <a:rPr lang="en-CA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CA" cap="none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(Regular &amp; Irregular)</a:t>
            </a:r>
            <a:endParaRPr lang="en-C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2BF7F83-84D6-08EA-289A-FEA788194E58}"/>
              </a:ext>
            </a:extLst>
          </p:cNvPr>
          <p:cNvSpPr txBox="1"/>
          <p:nvPr/>
        </p:nvSpPr>
        <p:spPr>
          <a:xfrm>
            <a:off x="228132" y="5976452"/>
            <a:ext cx="8687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</a:t>
            </a:r>
            <a:r>
              <a:rPr lang="es-MX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about </a:t>
            </a:r>
            <a:r>
              <a:rPr lang="es-MX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</a:t>
            </a:r>
            <a:r>
              <a:rPr lang="es-MX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verbs</a:t>
            </a:r>
            <a:r>
              <a:rPr lang="es-MX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es-MX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can use </a:t>
            </a:r>
            <a:r>
              <a:rPr lang="es-MX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</a:t>
            </a:r>
            <a:r>
              <a:rPr lang="es-MX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es-MX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</a:t>
            </a:r>
            <a:r>
              <a:rPr lang="es-MX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talking</a:t>
            </a:r>
            <a:endParaRPr lang="es-MX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MX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 FOOD &amp; FRINK.</a:t>
            </a:r>
          </a:p>
        </p:txBody>
      </p:sp>
      <p:graphicFrame>
        <p:nvGraphicFramePr>
          <p:cNvPr id="23" name="Tabla 23">
            <a:extLst>
              <a:ext uri="{FF2B5EF4-FFF2-40B4-BE49-F238E27FC236}">
                <a16:creationId xmlns:a16="http://schemas.microsoft.com/office/drawing/2014/main" id="{A5CBB581-9E71-C081-5B20-5C4710E2FC63}"/>
              </a:ext>
            </a:extLst>
          </p:cNvPr>
          <p:cNvGraphicFramePr>
            <a:graphicFrameLocks noGrp="1"/>
          </p:cNvGraphicFramePr>
          <p:nvPr/>
        </p:nvGraphicFramePr>
        <p:xfrm>
          <a:off x="1123950" y="2233187"/>
          <a:ext cx="70104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41602605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005790564"/>
                    </a:ext>
                  </a:extLst>
                </a:gridCol>
              </a:tblGrid>
              <a:tr h="204118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REGULAR VERBS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IRREGULAR VERBS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87858"/>
                  </a:ext>
                </a:extLst>
              </a:tr>
              <a:tr h="345430">
                <a:tc>
                  <a:txBody>
                    <a:bodyPr/>
                    <a:lstStyle/>
                    <a:p>
                      <a:pPr algn="l"/>
                      <a:r>
                        <a:rPr lang="en-CA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E.g.</a:t>
                      </a:r>
                    </a:p>
                    <a:p>
                      <a:pPr algn="ctr"/>
                      <a:r>
                        <a:rPr lang="en-CA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Cook. Cooked. Cooked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E.g.</a:t>
                      </a:r>
                    </a:p>
                    <a:p>
                      <a:pPr algn="ctr"/>
                      <a:r>
                        <a:rPr lang="en-CA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Cut. Cut. Cut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549423"/>
                  </a:ext>
                </a:extLst>
              </a:tr>
              <a:tr h="290157">
                <a:tc>
                  <a:txBody>
                    <a:bodyPr/>
                    <a:lstStyle/>
                    <a:p>
                      <a:pPr algn="ctr"/>
                      <a:endParaRPr lang="en-CA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CA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Boil. Boiled. Boiled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CA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Eat. Ate. Eaten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993242"/>
                  </a:ext>
                </a:extLst>
              </a:tr>
              <a:tr h="345430">
                <a:tc>
                  <a:txBody>
                    <a:bodyPr/>
                    <a:lstStyle/>
                    <a:p>
                      <a:pPr algn="ctr"/>
                      <a:endParaRPr lang="en-CA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CA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Grill. Grilled. Grilled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CA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Feed. Fed. Fed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758185"/>
                  </a:ext>
                </a:extLst>
              </a:tr>
              <a:tr h="345430">
                <a:tc>
                  <a:txBody>
                    <a:bodyPr/>
                    <a:lstStyle/>
                    <a:p>
                      <a:pPr algn="ctr"/>
                      <a:endParaRPr lang="en-CA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CA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Bake. Baked. Baked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CA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Drink. Drank. Drunk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532387"/>
                  </a:ext>
                </a:extLst>
              </a:tr>
              <a:tr h="345430">
                <a:tc>
                  <a:txBody>
                    <a:bodyPr/>
                    <a:lstStyle/>
                    <a:p>
                      <a:pPr algn="ctr"/>
                      <a:endParaRPr lang="en-CA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CA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Add. Added. Added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CA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Spread. Spread. Spread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647510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9AFAD6A7-6E25-4C09-8C84-359484477719}"/>
              </a:ext>
            </a:extLst>
          </p:cNvPr>
          <p:cNvSpPr/>
          <p:nvPr/>
        </p:nvSpPr>
        <p:spPr>
          <a:xfrm>
            <a:off x="1150454" y="2623930"/>
            <a:ext cx="3448050" cy="556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4A86798-3D2F-4683-8354-53DAE7C1F210}"/>
              </a:ext>
            </a:extLst>
          </p:cNvPr>
          <p:cNvSpPr/>
          <p:nvPr/>
        </p:nvSpPr>
        <p:spPr>
          <a:xfrm>
            <a:off x="1150454" y="3271486"/>
            <a:ext cx="3448050" cy="556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591D4AA-1F92-434C-8104-0856732C54D5}"/>
              </a:ext>
            </a:extLst>
          </p:cNvPr>
          <p:cNvSpPr/>
          <p:nvPr/>
        </p:nvSpPr>
        <p:spPr>
          <a:xfrm>
            <a:off x="1150454" y="3919042"/>
            <a:ext cx="3448050" cy="556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28EA7A8-7D21-4898-B9A6-18D2E7BB0825}"/>
              </a:ext>
            </a:extLst>
          </p:cNvPr>
          <p:cNvSpPr/>
          <p:nvPr/>
        </p:nvSpPr>
        <p:spPr>
          <a:xfrm>
            <a:off x="1150454" y="4575636"/>
            <a:ext cx="3448050" cy="556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9E6D964-09B3-4D59-B0CD-8F94965657CD}"/>
              </a:ext>
            </a:extLst>
          </p:cNvPr>
          <p:cNvSpPr/>
          <p:nvPr/>
        </p:nvSpPr>
        <p:spPr>
          <a:xfrm>
            <a:off x="1150454" y="5207369"/>
            <a:ext cx="3448050" cy="556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8EEFC83-37D1-429D-AAE2-92F3F51D7CDE}"/>
              </a:ext>
            </a:extLst>
          </p:cNvPr>
          <p:cNvSpPr/>
          <p:nvPr/>
        </p:nvSpPr>
        <p:spPr>
          <a:xfrm>
            <a:off x="4650270" y="2623929"/>
            <a:ext cx="3448050" cy="556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325D0A9-DC47-4499-9DAF-4B6B2E0D87D8}"/>
              </a:ext>
            </a:extLst>
          </p:cNvPr>
          <p:cNvSpPr/>
          <p:nvPr/>
        </p:nvSpPr>
        <p:spPr>
          <a:xfrm>
            <a:off x="4655654" y="3271485"/>
            <a:ext cx="3448050" cy="556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7770225-EAB4-427C-A7ED-81ACE9823C46}"/>
              </a:ext>
            </a:extLst>
          </p:cNvPr>
          <p:cNvSpPr/>
          <p:nvPr/>
        </p:nvSpPr>
        <p:spPr>
          <a:xfrm>
            <a:off x="4655654" y="3919041"/>
            <a:ext cx="3448050" cy="556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9F2F8DB-C023-482D-9B80-E99D3616BFF8}"/>
              </a:ext>
            </a:extLst>
          </p:cNvPr>
          <p:cNvSpPr/>
          <p:nvPr/>
        </p:nvSpPr>
        <p:spPr>
          <a:xfrm>
            <a:off x="4650270" y="4566597"/>
            <a:ext cx="3448050" cy="556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0F484EB-2E35-4769-B35A-2677285C14EE}"/>
              </a:ext>
            </a:extLst>
          </p:cNvPr>
          <p:cNvSpPr/>
          <p:nvPr/>
        </p:nvSpPr>
        <p:spPr>
          <a:xfrm>
            <a:off x="4650270" y="5207368"/>
            <a:ext cx="3448050" cy="556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267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55CBA100-3480-52D0-D9F6-49D197A2E7CD}"/>
              </a:ext>
            </a:extLst>
          </p:cNvPr>
          <p:cNvSpPr txBox="1">
            <a:spLocks/>
          </p:cNvSpPr>
          <p:nvPr/>
        </p:nvSpPr>
        <p:spPr>
          <a:xfrm>
            <a:off x="210507" y="563792"/>
            <a:ext cx="8363866" cy="1508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 Simple vs</a:t>
            </a:r>
            <a:br>
              <a:rPr lang="en-US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 Continuous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15101CD7-180A-3D9E-F0D2-7FFD2AD2AAEF}"/>
              </a:ext>
            </a:extLst>
          </p:cNvPr>
          <p:cNvSpPr txBox="1">
            <a:spLocks/>
          </p:cNvSpPr>
          <p:nvPr/>
        </p:nvSpPr>
        <p:spPr>
          <a:xfrm>
            <a:off x="7689954" y="625413"/>
            <a:ext cx="1454046" cy="138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4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Differences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ED560E0-FC44-4151-8222-1F7702B0ABBD}"/>
              </a:ext>
            </a:extLst>
          </p:cNvPr>
          <p:cNvSpPr/>
          <p:nvPr/>
        </p:nvSpPr>
        <p:spPr>
          <a:xfrm>
            <a:off x="120791" y="2048939"/>
            <a:ext cx="4386472" cy="4724838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PRESENT SIMPLE</a:t>
            </a:r>
          </a:p>
          <a:p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Repeated actions (habits, routines).</a:t>
            </a:r>
          </a:p>
          <a:p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A permanent situation.</a:t>
            </a:r>
          </a:p>
          <a:p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To say that something is true/untrue in general.</a:t>
            </a:r>
          </a:p>
          <a:p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It is normally used to talk about THOUGHTS, FEELINGS AND STATES.</a:t>
            </a:r>
          </a:p>
          <a:p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“Always” means “Every time”.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To describe main events.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For facts. E.g., Tomorrow is Tuesday.</a:t>
            </a:r>
          </a:p>
          <a:p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USED FOR FUTURE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An official arrangement such as a timetable or programme. </a:t>
            </a: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320F616-5729-42B2-946F-03357D11F1D3}"/>
              </a:ext>
            </a:extLst>
          </p:cNvPr>
          <p:cNvSpPr/>
          <p:nvPr/>
        </p:nvSpPr>
        <p:spPr>
          <a:xfrm>
            <a:off x="4636737" y="2047779"/>
            <a:ext cx="4386472" cy="4725998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PRESENT CONTINUOUS</a:t>
            </a:r>
          </a:p>
          <a:p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Something happening at the time of speaking. The action is not finished.</a:t>
            </a:r>
          </a:p>
          <a:p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A temporary situation.</a:t>
            </a:r>
          </a:p>
          <a:p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To talk about changes, developments &amp; trends.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It is mainly used for actions and happenings. It’s not usually used for states. (These verbs aren’t’ used in continuous tenses: like, love, hate, be, prefer, know, suppose, mean, believe, understand, seem, etc.).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171450" lvl="0" indent="-171450" defTabSz="914400"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“Always” means “Too often”.</a:t>
            </a:r>
          </a:p>
          <a:p>
            <a:pPr lvl="0" defTabSz="914400">
              <a:defRPr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To background events.</a:t>
            </a:r>
          </a:p>
          <a:p>
            <a:pPr algn="ctr"/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USED FOR FUTURE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A personal arrangement.</a:t>
            </a:r>
          </a:p>
        </p:txBody>
      </p:sp>
    </p:spTree>
    <p:extLst>
      <p:ext uri="{BB962C8B-B14F-4D97-AF65-F5344CB8AC3E}">
        <p14:creationId xmlns:p14="http://schemas.microsoft.com/office/powerpoint/2010/main" val="90914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9C08A8-DE60-5458-846B-01E7BD5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7" y="563792"/>
            <a:ext cx="8363866" cy="1508172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 Simple vs</a:t>
            </a:r>
            <a:br>
              <a:rPr lang="en-US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 Continuous</a:t>
            </a:r>
          </a:p>
        </p:txBody>
      </p:sp>
      <p:graphicFrame>
        <p:nvGraphicFramePr>
          <p:cNvPr id="6" name="Tabla 13">
            <a:extLst>
              <a:ext uri="{FF2B5EF4-FFF2-40B4-BE49-F238E27FC236}">
                <a16:creationId xmlns:a16="http://schemas.microsoft.com/office/drawing/2014/main" id="{262E9B69-815F-9A2B-6CB6-A526891F21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551140"/>
              </p:ext>
            </p:extLst>
          </p:nvPr>
        </p:nvGraphicFramePr>
        <p:xfrm>
          <a:off x="393472" y="2061925"/>
          <a:ext cx="3810340" cy="477622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41324">
                  <a:extLst>
                    <a:ext uri="{9D8B030D-6E8A-4147-A177-3AD203B41FA5}">
                      <a16:colId xmlns:a16="http://schemas.microsoft.com/office/drawing/2014/main" val="1347729818"/>
                    </a:ext>
                  </a:extLst>
                </a:gridCol>
                <a:gridCol w="3269016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4946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Structure</a:t>
                      </a:r>
                    </a:p>
                    <a:p>
                      <a:pPr algn="ctr"/>
                      <a:endParaRPr lang="en-CA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PRESENT SIMPLE</a:t>
                      </a:r>
                    </a:p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[Affirmative]</a:t>
                      </a:r>
                    </a:p>
                    <a:p>
                      <a:pPr algn="ctr"/>
                      <a:endParaRPr lang="en-CA" sz="12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 + verb present form + C </a:t>
                      </a:r>
                    </a:p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  <a:tr h="73212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2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E.g.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CA" sz="12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CA" sz="12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 </a:t>
                      </a:r>
                      <a:r>
                        <a:rPr lang="en-CA" sz="12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grill</a:t>
                      </a:r>
                      <a:r>
                        <a:rPr lang="en-CA" sz="12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some chicken for the party.</a:t>
                      </a:r>
                    </a:p>
                    <a:p>
                      <a:pPr marL="0" algn="ctr" defTabSz="914400" rtl="0" eaLnBrk="1" latinLnBrk="0" hangingPunct="1"/>
                      <a:r>
                        <a:rPr lang="en-CA" sz="12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She </a:t>
                      </a:r>
                      <a:r>
                        <a:rPr lang="en-CA" sz="12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adds</a:t>
                      </a:r>
                      <a:r>
                        <a:rPr lang="en-CA" sz="12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some sugar to her coffee.</a:t>
                      </a:r>
                    </a:p>
                    <a:p>
                      <a:pPr marL="0" algn="ctr" defTabSz="914400" rtl="0" eaLnBrk="1" latinLnBrk="0" hangingPunct="1"/>
                      <a:r>
                        <a:rPr lang="en-CA" sz="12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They </a:t>
                      </a:r>
                      <a:r>
                        <a:rPr lang="en-CA" sz="12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spread</a:t>
                      </a:r>
                      <a:r>
                        <a:rPr lang="en-CA" sz="12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some jam on their bread.</a:t>
                      </a:r>
                    </a:p>
                    <a:p>
                      <a:pPr marL="0" algn="ctr" defTabSz="914400" rtl="0" eaLnBrk="1" latinLnBrk="0" hangingPunct="1"/>
                      <a:endParaRPr lang="en-CA" sz="12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6965962"/>
                  </a:ext>
                </a:extLst>
              </a:tr>
              <a:tr h="96622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2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Your example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CA" sz="12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endParaRPr lang="en-CA" sz="12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endParaRPr lang="en-CA" sz="12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3633642"/>
                  </a:ext>
                </a:extLst>
              </a:tr>
            </a:tbl>
          </a:graphicData>
        </a:graphic>
      </p:graphicFrame>
      <p:graphicFrame>
        <p:nvGraphicFramePr>
          <p:cNvPr id="19" name="Tabla 13">
            <a:extLst>
              <a:ext uri="{FF2B5EF4-FFF2-40B4-BE49-F238E27FC236}">
                <a16:creationId xmlns:a16="http://schemas.microsoft.com/office/drawing/2014/main" id="{581B727F-A471-9C90-D210-8DD882593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523123"/>
              </p:ext>
            </p:extLst>
          </p:nvPr>
        </p:nvGraphicFramePr>
        <p:xfrm>
          <a:off x="1662087" y="3170168"/>
          <a:ext cx="625905" cy="2743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25905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56918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cook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  <p:graphicFrame>
        <p:nvGraphicFramePr>
          <p:cNvPr id="21" name="Tabla 13">
            <a:extLst>
              <a:ext uri="{FF2B5EF4-FFF2-40B4-BE49-F238E27FC236}">
                <a16:creationId xmlns:a16="http://schemas.microsoft.com/office/drawing/2014/main" id="{C0BAE54F-113D-F041-F841-4A999F7CC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700956"/>
              </p:ext>
            </p:extLst>
          </p:nvPr>
        </p:nvGraphicFramePr>
        <p:xfrm>
          <a:off x="2503916" y="3170168"/>
          <a:ext cx="1762193" cy="259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62193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56918"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 delicious dish for me.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  <p:graphicFrame>
        <p:nvGraphicFramePr>
          <p:cNvPr id="22" name="Tabla 13">
            <a:extLst>
              <a:ext uri="{FF2B5EF4-FFF2-40B4-BE49-F238E27FC236}">
                <a16:creationId xmlns:a16="http://schemas.microsoft.com/office/drawing/2014/main" id="{C736F3DC-4E40-7432-07E8-925E43B00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565242"/>
              </p:ext>
            </p:extLst>
          </p:nvPr>
        </p:nvGraphicFramePr>
        <p:xfrm>
          <a:off x="971752" y="2992209"/>
          <a:ext cx="494113" cy="1767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94113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56918"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</a:p>
                    <a:p>
                      <a:pPr algn="l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You</a:t>
                      </a:r>
                    </a:p>
                    <a:p>
                      <a:pPr algn="l"/>
                      <a:endParaRPr lang="en-US" sz="11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He</a:t>
                      </a:r>
                    </a:p>
                    <a:p>
                      <a:pPr algn="l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She</a:t>
                      </a:r>
                    </a:p>
                    <a:p>
                      <a:pPr algn="l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It</a:t>
                      </a:r>
                    </a:p>
                    <a:p>
                      <a:pPr algn="l"/>
                      <a:endParaRPr lang="en-US" sz="11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We</a:t>
                      </a:r>
                    </a:p>
                    <a:p>
                      <a:pPr algn="l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You</a:t>
                      </a:r>
                    </a:p>
                    <a:p>
                      <a:pPr algn="l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They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  <p:graphicFrame>
        <p:nvGraphicFramePr>
          <p:cNvPr id="24" name="Tabla 13">
            <a:extLst>
              <a:ext uri="{FF2B5EF4-FFF2-40B4-BE49-F238E27FC236}">
                <a16:creationId xmlns:a16="http://schemas.microsoft.com/office/drawing/2014/main" id="{A37006A9-FA00-8E87-38EA-A9CB77F47D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608001"/>
              </p:ext>
            </p:extLst>
          </p:nvPr>
        </p:nvGraphicFramePr>
        <p:xfrm>
          <a:off x="1655934" y="3655574"/>
          <a:ext cx="625906" cy="259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25906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56918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cook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  <p:graphicFrame>
        <p:nvGraphicFramePr>
          <p:cNvPr id="26" name="Tabla 13">
            <a:extLst>
              <a:ext uri="{FF2B5EF4-FFF2-40B4-BE49-F238E27FC236}">
                <a16:creationId xmlns:a16="http://schemas.microsoft.com/office/drawing/2014/main" id="{9E83D3EC-4574-7812-DB70-FD5390C41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592511"/>
              </p:ext>
            </p:extLst>
          </p:nvPr>
        </p:nvGraphicFramePr>
        <p:xfrm>
          <a:off x="2510007" y="3655574"/>
          <a:ext cx="1762193" cy="259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62193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56918"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 delicious dish for me.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  <p:graphicFrame>
        <p:nvGraphicFramePr>
          <p:cNvPr id="28" name="Tabla 13">
            <a:extLst>
              <a:ext uri="{FF2B5EF4-FFF2-40B4-BE49-F238E27FC236}">
                <a16:creationId xmlns:a16="http://schemas.microsoft.com/office/drawing/2014/main" id="{0B3811C6-4EF9-FF65-09C0-97598A79C4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259444"/>
              </p:ext>
            </p:extLst>
          </p:nvPr>
        </p:nvGraphicFramePr>
        <p:xfrm>
          <a:off x="1687943" y="4282961"/>
          <a:ext cx="546100" cy="259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46100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56918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cook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  <p:graphicFrame>
        <p:nvGraphicFramePr>
          <p:cNvPr id="30" name="Tabla 13">
            <a:extLst>
              <a:ext uri="{FF2B5EF4-FFF2-40B4-BE49-F238E27FC236}">
                <a16:creationId xmlns:a16="http://schemas.microsoft.com/office/drawing/2014/main" id="{D6031BE6-95EE-4994-E6E2-97B14F82A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957066"/>
              </p:ext>
            </p:extLst>
          </p:nvPr>
        </p:nvGraphicFramePr>
        <p:xfrm>
          <a:off x="2503916" y="4282961"/>
          <a:ext cx="1762193" cy="259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62193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56918"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 delicious dish for me.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  <p:grpSp>
        <p:nvGrpSpPr>
          <p:cNvPr id="32" name="Grupo 31">
            <a:extLst>
              <a:ext uri="{FF2B5EF4-FFF2-40B4-BE49-F238E27FC236}">
                <a16:creationId xmlns:a16="http://schemas.microsoft.com/office/drawing/2014/main" id="{3E31497F-C8F4-4F80-B8CF-4AD97CE543BB}"/>
              </a:ext>
            </a:extLst>
          </p:cNvPr>
          <p:cNvGrpSpPr/>
          <p:nvPr/>
        </p:nvGrpSpPr>
        <p:grpSpPr>
          <a:xfrm>
            <a:off x="1425919" y="3195345"/>
            <a:ext cx="1036293" cy="1319358"/>
            <a:chOff x="1921107" y="3234639"/>
            <a:chExt cx="1036293" cy="1319358"/>
          </a:xfrm>
        </p:grpSpPr>
        <p:pic>
          <p:nvPicPr>
            <p:cNvPr id="7" name="Picture 2" descr="HAVE GOT | Rut's Corner">
              <a:extLst>
                <a:ext uri="{FF2B5EF4-FFF2-40B4-BE49-F238E27FC236}">
                  <a16:creationId xmlns:a16="http://schemas.microsoft.com/office/drawing/2014/main" id="{FACE91E5-85E3-2AC7-A8FB-51E40CDF8F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74B9C"/>
                </a:clrFrom>
                <a:clrTo>
                  <a:srgbClr val="074B9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3793" y="3915423"/>
              <a:ext cx="224776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483DC467-8D3D-8136-AA4B-9BDB5489B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21107" y="3234639"/>
              <a:ext cx="223923" cy="206565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C87FC37B-A98D-1F53-A452-B539E5D08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27386" y="3234639"/>
              <a:ext cx="223923" cy="206565"/>
            </a:xfrm>
            <a:prstGeom prst="rect">
              <a:avLst/>
            </a:prstGeom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A594027D-C45C-0A9D-3BE4-34F214816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27198" y="3720045"/>
              <a:ext cx="223923" cy="206565"/>
            </a:xfrm>
            <a:prstGeom prst="rect">
              <a:avLst/>
            </a:prstGeom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8BA4FFF1-9B01-709F-DD8F-096E3778C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33477" y="3720045"/>
              <a:ext cx="223923" cy="206565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3FC062DE-BCD7-7E5A-0030-37B66AB85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21107" y="4347432"/>
              <a:ext cx="223923" cy="206565"/>
            </a:xfrm>
            <a:prstGeom prst="rect">
              <a:avLst/>
            </a:prstGeom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75A93FB0-76F6-563D-0368-4A24632E0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27386" y="4347432"/>
              <a:ext cx="223923" cy="206565"/>
            </a:xfrm>
            <a:prstGeom prst="rect">
              <a:avLst/>
            </a:prstGeom>
          </p:spPr>
        </p:pic>
      </p:grpSp>
      <p:sp>
        <p:nvSpPr>
          <p:cNvPr id="33" name="Título 1">
            <a:extLst>
              <a:ext uri="{FF2B5EF4-FFF2-40B4-BE49-F238E27FC236}">
                <a16:creationId xmlns:a16="http://schemas.microsoft.com/office/drawing/2014/main" id="{7A01BCF9-34FC-AF7C-C2A1-4C0D7A75799A}"/>
              </a:ext>
            </a:extLst>
          </p:cNvPr>
          <p:cNvSpPr txBox="1">
            <a:spLocks/>
          </p:cNvSpPr>
          <p:nvPr/>
        </p:nvSpPr>
        <p:spPr>
          <a:xfrm>
            <a:off x="7689954" y="625413"/>
            <a:ext cx="1454046" cy="138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6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Affirmative (+)</a:t>
            </a:r>
          </a:p>
        </p:txBody>
      </p:sp>
      <p:graphicFrame>
        <p:nvGraphicFramePr>
          <p:cNvPr id="34" name="Tabla 13">
            <a:extLst>
              <a:ext uri="{FF2B5EF4-FFF2-40B4-BE49-F238E27FC236}">
                <a16:creationId xmlns:a16="http://schemas.microsoft.com/office/drawing/2014/main" id="{34AC2818-71B1-0DFE-CBC6-5130A053B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776673"/>
              </p:ext>
            </p:extLst>
          </p:nvPr>
        </p:nvGraphicFramePr>
        <p:xfrm>
          <a:off x="4657978" y="2061927"/>
          <a:ext cx="4343147" cy="470765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81417">
                  <a:extLst>
                    <a:ext uri="{9D8B030D-6E8A-4147-A177-3AD203B41FA5}">
                      <a16:colId xmlns:a16="http://schemas.microsoft.com/office/drawing/2014/main" val="1347729818"/>
                    </a:ext>
                  </a:extLst>
                </a:gridCol>
                <a:gridCol w="3761730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6751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Structure</a:t>
                      </a:r>
                    </a:p>
                    <a:p>
                      <a:pPr algn="ctr"/>
                      <a:endParaRPr lang="en-CA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PRESENT CONTINUOUS</a:t>
                      </a:r>
                    </a:p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[Affirmative]</a:t>
                      </a:r>
                    </a:p>
                    <a:p>
                      <a:pPr algn="ctr"/>
                      <a:endParaRPr lang="en-CA" sz="12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 + verb to be + verb -ing + C </a:t>
                      </a:r>
                    </a:p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  <a:tr h="73380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2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E.g.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CA" sz="12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CA" sz="12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 </a:t>
                      </a:r>
                      <a:r>
                        <a:rPr lang="en-CA" sz="12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am</a:t>
                      </a:r>
                      <a:r>
                        <a:rPr lang="en-CA" sz="12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grill</a:t>
                      </a:r>
                      <a:r>
                        <a:rPr lang="en-CA" sz="12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ing</a:t>
                      </a:r>
                      <a:r>
                        <a:rPr lang="en-CA" sz="12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some chicken for the party.</a:t>
                      </a:r>
                    </a:p>
                    <a:p>
                      <a:pPr marL="0" algn="ctr" defTabSz="914400" rtl="0" eaLnBrk="1" latinLnBrk="0" hangingPunct="1"/>
                      <a:r>
                        <a:rPr lang="en-CA" sz="12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She </a:t>
                      </a:r>
                      <a:r>
                        <a:rPr lang="en-CA" sz="12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is</a:t>
                      </a:r>
                      <a:r>
                        <a:rPr lang="en-CA" sz="12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add</a:t>
                      </a:r>
                      <a:r>
                        <a:rPr lang="en-CA" sz="12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ing</a:t>
                      </a:r>
                      <a:r>
                        <a:rPr lang="en-CA" sz="12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some sugar to her coffee.</a:t>
                      </a:r>
                    </a:p>
                    <a:p>
                      <a:pPr marL="0" algn="ctr" defTabSz="914400" rtl="0" eaLnBrk="1" latinLnBrk="0" hangingPunct="1"/>
                      <a:r>
                        <a:rPr lang="en-CA" sz="12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They </a:t>
                      </a:r>
                      <a:r>
                        <a:rPr lang="en-CA" sz="12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are</a:t>
                      </a:r>
                      <a:r>
                        <a:rPr lang="en-CA" sz="12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spread</a:t>
                      </a:r>
                      <a:r>
                        <a:rPr lang="en-CA" sz="12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ing</a:t>
                      </a:r>
                      <a:r>
                        <a:rPr lang="en-CA" sz="12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some jam on their bread.</a:t>
                      </a:r>
                    </a:p>
                    <a:p>
                      <a:pPr marL="0" algn="ctr" defTabSz="914400" rtl="0" eaLnBrk="1" latinLnBrk="0" hangingPunct="1"/>
                      <a:endParaRPr lang="en-CA" sz="12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6965962"/>
                  </a:ext>
                </a:extLst>
              </a:tr>
              <a:tr h="89765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2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Your example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CA" sz="12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endParaRPr lang="en-CA" sz="12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3633642"/>
                  </a:ext>
                </a:extLst>
              </a:tr>
            </a:tbl>
          </a:graphicData>
        </a:graphic>
      </p:graphicFrame>
      <p:graphicFrame>
        <p:nvGraphicFramePr>
          <p:cNvPr id="35" name="Tabla 13">
            <a:extLst>
              <a:ext uri="{FF2B5EF4-FFF2-40B4-BE49-F238E27FC236}">
                <a16:creationId xmlns:a16="http://schemas.microsoft.com/office/drawing/2014/main" id="{9F1D3B87-CB2E-3C6B-7D85-5DFD973765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690300"/>
              </p:ext>
            </p:extLst>
          </p:nvPr>
        </p:nvGraphicFramePr>
        <p:xfrm>
          <a:off x="6469609" y="3154928"/>
          <a:ext cx="838579" cy="2743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38579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56918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drink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  <p:graphicFrame>
        <p:nvGraphicFramePr>
          <p:cNvPr id="36" name="Tabla 13">
            <a:extLst>
              <a:ext uri="{FF2B5EF4-FFF2-40B4-BE49-F238E27FC236}">
                <a16:creationId xmlns:a16="http://schemas.microsoft.com/office/drawing/2014/main" id="{DC61772F-F639-79F1-7192-FD45636B1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14125"/>
              </p:ext>
            </p:extLst>
          </p:nvPr>
        </p:nvGraphicFramePr>
        <p:xfrm>
          <a:off x="7365919" y="3170168"/>
          <a:ext cx="1397081" cy="259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97081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56918"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 hot chocolate.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  <p:graphicFrame>
        <p:nvGraphicFramePr>
          <p:cNvPr id="37" name="Tabla 13">
            <a:extLst>
              <a:ext uri="{FF2B5EF4-FFF2-40B4-BE49-F238E27FC236}">
                <a16:creationId xmlns:a16="http://schemas.microsoft.com/office/drawing/2014/main" id="{02E6A7C8-999B-8B45-B4B6-70CAB27360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986960"/>
              </p:ext>
            </p:extLst>
          </p:nvPr>
        </p:nvGraphicFramePr>
        <p:xfrm>
          <a:off x="5283884" y="2992209"/>
          <a:ext cx="494113" cy="1767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94113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56918"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</a:p>
                    <a:p>
                      <a:pPr algn="l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You</a:t>
                      </a:r>
                    </a:p>
                    <a:p>
                      <a:pPr algn="l"/>
                      <a:endParaRPr lang="en-US" sz="11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He</a:t>
                      </a:r>
                    </a:p>
                    <a:p>
                      <a:pPr algn="l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She</a:t>
                      </a:r>
                    </a:p>
                    <a:p>
                      <a:pPr algn="l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It</a:t>
                      </a:r>
                    </a:p>
                    <a:p>
                      <a:pPr algn="l"/>
                      <a:endParaRPr lang="en-US" sz="11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We</a:t>
                      </a:r>
                    </a:p>
                    <a:p>
                      <a:pPr algn="l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You</a:t>
                      </a:r>
                    </a:p>
                    <a:p>
                      <a:pPr algn="l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They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  <p:graphicFrame>
        <p:nvGraphicFramePr>
          <p:cNvPr id="38" name="Tabla 13">
            <a:extLst>
              <a:ext uri="{FF2B5EF4-FFF2-40B4-BE49-F238E27FC236}">
                <a16:creationId xmlns:a16="http://schemas.microsoft.com/office/drawing/2014/main" id="{45953E97-5F31-5C54-C830-93122CE424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613505"/>
              </p:ext>
            </p:extLst>
          </p:nvPr>
        </p:nvGraphicFramePr>
        <p:xfrm>
          <a:off x="6469609" y="3655574"/>
          <a:ext cx="838579" cy="259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38579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56918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drink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  <p:graphicFrame>
        <p:nvGraphicFramePr>
          <p:cNvPr id="39" name="Tabla 13">
            <a:extLst>
              <a:ext uri="{FF2B5EF4-FFF2-40B4-BE49-F238E27FC236}">
                <a16:creationId xmlns:a16="http://schemas.microsoft.com/office/drawing/2014/main" id="{EE827CB1-827D-4879-92C2-FA8413F1A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808179"/>
              </p:ext>
            </p:extLst>
          </p:nvPr>
        </p:nvGraphicFramePr>
        <p:xfrm>
          <a:off x="7372010" y="3655574"/>
          <a:ext cx="1390990" cy="259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90990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569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 hot chocolate.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  <p:graphicFrame>
        <p:nvGraphicFramePr>
          <p:cNvPr id="40" name="Tabla 13">
            <a:extLst>
              <a:ext uri="{FF2B5EF4-FFF2-40B4-BE49-F238E27FC236}">
                <a16:creationId xmlns:a16="http://schemas.microsoft.com/office/drawing/2014/main" id="{4304AABF-06ED-0EB4-DE01-9B21587BA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47861"/>
              </p:ext>
            </p:extLst>
          </p:nvPr>
        </p:nvGraphicFramePr>
        <p:xfrm>
          <a:off x="6477562" y="4282961"/>
          <a:ext cx="830626" cy="259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30626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56918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drink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  <p:graphicFrame>
        <p:nvGraphicFramePr>
          <p:cNvPr id="41" name="Tabla 13">
            <a:extLst>
              <a:ext uri="{FF2B5EF4-FFF2-40B4-BE49-F238E27FC236}">
                <a16:creationId xmlns:a16="http://schemas.microsoft.com/office/drawing/2014/main" id="{DEA70776-213D-0343-A052-16EA0FC7E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90525"/>
              </p:ext>
            </p:extLst>
          </p:nvPr>
        </p:nvGraphicFramePr>
        <p:xfrm>
          <a:off x="7365918" y="4282961"/>
          <a:ext cx="1390991" cy="259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90991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56918"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 hot chocolate.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  <p:pic>
        <p:nvPicPr>
          <p:cNvPr id="44" name="Imagen 43">
            <a:extLst>
              <a:ext uri="{FF2B5EF4-FFF2-40B4-BE49-F238E27FC236}">
                <a16:creationId xmlns:a16="http://schemas.microsoft.com/office/drawing/2014/main" id="{A75DDE08-FF88-93C7-B2F3-BCDA4B18C1F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8051" y="3195345"/>
            <a:ext cx="223923" cy="206565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1B83A80F-4A31-ECC1-CE55-B4AFAB670B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5640" y="3195345"/>
            <a:ext cx="223923" cy="206565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E05293D3-BBAD-7D2F-9A7D-C12DBC6CB5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44142" y="3680751"/>
            <a:ext cx="223923" cy="206565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8FEBDC4D-6AD7-65B0-551F-214BB963E5E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1731" y="3680751"/>
            <a:ext cx="223923" cy="206565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77FDC82A-6A2D-937E-C361-DC88350F750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8051" y="4308138"/>
            <a:ext cx="223923" cy="206565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1EF70C85-09DD-0CD8-15F0-AAEC9ACDD8A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5640" y="4308138"/>
            <a:ext cx="223923" cy="206565"/>
          </a:xfrm>
          <a:prstGeom prst="rect">
            <a:avLst/>
          </a:prstGeom>
        </p:spPr>
      </p:pic>
      <p:graphicFrame>
        <p:nvGraphicFramePr>
          <p:cNvPr id="50" name="Tabla 13">
            <a:extLst>
              <a:ext uri="{FF2B5EF4-FFF2-40B4-BE49-F238E27FC236}">
                <a16:creationId xmlns:a16="http://schemas.microsoft.com/office/drawing/2014/main" id="{20E32318-3EFE-7BDF-7D2B-72491ACF7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717846"/>
              </p:ext>
            </p:extLst>
          </p:nvPr>
        </p:nvGraphicFramePr>
        <p:xfrm>
          <a:off x="5857809" y="3023325"/>
          <a:ext cx="625905" cy="2743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25905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56918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  <p:graphicFrame>
        <p:nvGraphicFramePr>
          <p:cNvPr id="52" name="Tabla 13">
            <a:extLst>
              <a:ext uri="{FF2B5EF4-FFF2-40B4-BE49-F238E27FC236}">
                <a16:creationId xmlns:a16="http://schemas.microsoft.com/office/drawing/2014/main" id="{F17D804A-E2A9-0085-9CBF-AAFFD71FF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948741"/>
              </p:ext>
            </p:extLst>
          </p:nvPr>
        </p:nvGraphicFramePr>
        <p:xfrm>
          <a:off x="5851656" y="3642080"/>
          <a:ext cx="625906" cy="259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25906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56918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is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  <p:graphicFrame>
        <p:nvGraphicFramePr>
          <p:cNvPr id="54" name="Tabla 13">
            <a:extLst>
              <a:ext uri="{FF2B5EF4-FFF2-40B4-BE49-F238E27FC236}">
                <a16:creationId xmlns:a16="http://schemas.microsoft.com/office/drawing/2014/main" id="{A255C498-0C20-9736-15E4-4F659D237B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455118"/>
              </p:ext>
            </p:extLst>
          </p:nvPr>
        </p:nvGraphicFramePr>
        <p:xfrm>
          <a:off x="5883665" y="4269467"/>
          <a:ext cx="546100" cy="259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46100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56918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are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  <p:pic>
        <p:nvPicPr>
          <p:cNvPr id="56" name="Imagen 55">
            <a:extLst>
              <a:ext uri="{FF2B5EF4-FFF2-40B4-BE49-F238E27FC236}">
                <a16:creationId xmlns:a16="http://schemas.microsoft.com/office/drawing/2014/main" id="{E6CCE83A-0160-279D-D17B-407B4A45E70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4420" y="3194551"/>
            <a:ext cx="223923" cy="206565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977BF39F-72EC-9233-01B3-6E1B83EC7AC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0511" y="3679957"/>
            <a:ext cx="223923" cy="206565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7C21D0A8-923E-A553-1D4F-1441EF0DB6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4420" y="4307344"/>
            <a:ext cx="223923" cy="206565"/>
          </a:xfrm>
          <a:prstGeom prst="rect">
            <a:avLst/>
          </a:prstGeom>
        </p:spPr>
      </p:pic>
      <p:graphicFrame>
        <p:nvGraphicFramePr>
          <p:cNvPr id="59" name="Tabla 13">
            <a:extLst>
              <a:ext uri="{FF2B5EF4-FFF2-40B4-BE49-F238E27FC236}">
                <a16:creationId xmlns:a16="http://schemas.microsoft.com/office/drawing/2014/main" id="{8E0060C5-013D-D726-EA92-2E013967A6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39432"/>
              </p:ext>
            </p:extLst>
          </p:nvPr>
        </p:nvGraphicFramePr>
        <p:xfrm>
          <a:off x="5854559" y="3182431"/>
          <a:ext cx="625905" cy="2743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25905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56918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are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8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9C08A8-DE60-5458-846B-01E7BD5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7" y="563792"/>
            <a:ext cx="8363866" cy="1508172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 Simple vs</a:t>
            </a:r>
            <a:br>
              <a:rPr lang="en-US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 Continuous</a:t>
            </a:r>
          </a:p>
        </p:txBody>
      </p:sp>
      <p:graphicFrame>
        <p:nvGraphicFramePr>
          <p:cNvPr id="6" name="Tabla 13">
            <a:extLst>
              <a:ext uri="{FF2B5EF4-FFF2-40B4-BE49-F238E27FC236}">
                <a16:creationId xmlns:a16="http://schemas.microsoft.com/office/drawing/2014/main" id="{262E9B69-815F-9A2B-6CB6-A526891F21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358462"/>
              </p:ext>
            </p:extLst>
          </p:nvPr>
        </p:nvGraphicFramePr>
        <p:xfrm>
          <a:off x="393472" y="2061925"/>
          <a:ext cx="3810340" cy="473050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41324">
                  <a:extLst>
                    <a:ext uri="{9D8B030D-6E8A-4147-A177-3AD203B41FA5}">
                      <a16:colId xmlns:a16="http://schemas.microsoft.com/office/drawing/2014/main" val="1347729818"/>
                    </a:ext>
                  </a:extLst>
                </a:gridCol>
                <a:gridCol w="3269016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4946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Structure</a:t>
                      </a:r>
                    </a:p>
                    <a:p>
                      <a:pPr algn="ctr"/>
                      <a:endParaRPr lang="en-CA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PRESENT SIMPLE</a:t>
                      </a:r>
                    </a:p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[Negative]</a:t>
                      </a:r>
                    </a:p>
                    <a:p>
                      <a:pPr algn="ctr"/>
                      <a:endParaRPr lang="en-CA" sz="12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 + do/does not + verb simple form + C </a:t>
                      </a:r>
                    </a:p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  <a:tr h="73212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2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E.g.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CA" sz="12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CA" sz="11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 </a:t>
                      </a:r>
                      <a:r>
                        <a:rPr lang="en-CA" sz="11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don’t grill</a:t>
                      </a:r>
                      <a:r>
                        <a:rPr lang="en-CA" sz="11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any chicken for the party.</a:t>
                      </a:r>
                    </a:p>
                    <a:p>
                      <a:pPr marL="0" algn="ctr" defTabSz="914400" rtl="0" eaLnBrk="1" latinLnBrk="0" hangingPunct="1"/>
                      <a:r>
                        <a:rPr lang="en-CA" sz="11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She </a:t>
                      </a:r>
                      <a:r>
                        <a:rPr lang="en-CA" sz="11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doesn’t add</a:t>
                      </a:r>
                      <a:r>
                        <a:rPr lang="en-CA" sz="11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any sugar to her coffee.</a:t>
                      </a:r>
                    </a:p>
                    <a:p>
                      <a:pPr marL="0" algn="ctr" defTabSz="914400" rtl="0" eaLnBrk="1" latinLnBrk="0" hangingPunct="1"/>
                      <a:r>
                        <a:rPr lang="en-CA" sz="11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They </a:t>
                      </a:r>
                      <a:r>
                        <a:rPr lang="en-CA" sz="11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don’t spread</a:t>
                      </a:r>
                      <a:r>
                        <a:rPr lang="en-CA" sz="11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any jam on their bread.</a:t>
                      </a:r>
                    </a:p>
                    <a:p>
                      <a:pPr marL="0" algn="ctr" defTabSz="914400" rtl="0" eaLnBrk="1" latinLnBrk="0" hangingPunct="1"/>
                      <a:endParaRPr lang="en-CA" sz="12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6965962"/>
                  </a:ext>
                </a:extLst>
              </a:tr>
              <a:tr h="96622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2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Your example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CA" sz="12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endParaRPr lang="en-CA" sz="12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endParaRPr lang="en-CA" sz="12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3633642"/>
                  </a:ext>
                </a:extLst>
              </a:tr>
            </a:tbl>
          </a:graphicData>
        </a:graphic>
      </p:graphicFrame>
      <p:graphicFrame>
        <p:nvGraphicFramePr>
          <p:cNvPr id="19" name="Tabla 13">
            <a:extLst>
              <a:ext uri="{FF2B5EF4-FFF2-40B4-BE49-F238E27FC236}">
                <a16:creationId xmlns:a16="http://schemas.microsoft.com/office/drawing/2014/main" id="{581B727F-A471-9C90-D210-8DD882593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79503"/>
              </p:ext>
            </p:extLst>
          </p:nvPr>
        </p:nvGraphicFramePr>
        <p:xfrm>
          <a:off x="1530272" y="3076913"/>
          <a:ext cx="819135" cy="457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19135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56918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don’t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cook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  <p:graphicFrame>
        <p:nvGraphicFramePr>
          <p:cNvPr id="21" name="Tabla 13">
            <a:extLst>
              <a:ext uri="{FF2B5EF4-FFF2-40B4-BE49-F238E27FC236}">
                <a16:creationId xmlns:a16="http://schemas.microsoft.com/office/drawing/2014/main" id="{C0BAE54F-113D-F041-F841-4A999F7CC24D}"/>
              </a:ext>
            </a:extLst>
          </p:cNvPr>
          <p:cNvGraphicFramePr>
            <a:graphicFrameLocks noGrp="1"/>
          </p:cNvGraphicFramePr>
          <p:nvPr/>
        </p:nvGraphicFramePr>
        <p:xfrm>
          <a:off x="2503916" y="3170168"/>
          <a:ext cx="1762193" cy="259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62193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56918"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 delicious dish for me.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  <p:graphicFrame>
        <p:nvGraphicFramePr>
          <p:cNvPr id="22" name="Tabla 13">
            <a:extLst>
              <a:ext uri="{FF2B5EF4-FFF2-40B4-BE49-F238E27FC236}">
                <a16:creationId xmlns:a16="http://schemas.microsoft.com/office/drawing/2014/main" id="{C736F3DC-4E40-7432-07E8-925E43B00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087792"/>
              </p:ext>
            </p:extLst>
          </p:nvPr>
        </p:nvGraphicFramePr>
        <p:xfrm>
          <a:off x="991087" y="2992209"/>
          <a:ext cx="494113" cy="1767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94113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56918"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</a:p>
                    <a:p>
                      <a:pPr algn="l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You</a:t>
                      </a:r>
                    </a:p>
                    <a:p>
                      <a:pPr algn="l"/>
                      <a:endParaRPr lang="en-US" sz="11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He</a:t>
                      </a:r>
                    </a:p>
                    <a:p>
                      <a:pPr algn="l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She</a:t>
                      </a:r>
                    </a:p>
                    <a:p>
                      <a:pPr algn="l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It</a:t>
                      </a:r>
                    </a:p>
                    <a:p>
                      <a:pPr algn="l"/>
                      <a:endParaRPr lang="en-US" sz="11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We</a:t>
                      </a:r>
                    </a:p>
                    <a:p>
                      <a:pPr algn="l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You</a:t>
                      </a:r>
                    </a:p>
                    <a:p>
                      <a:pPr algn="l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They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  <p:graphicFrame>
        <p:nvGraphicFramePr>
          <p:cNvPr id="24" name="Tabla 13">
            <a:extLst>
              <a:ext uri="{FF2B5EF4-FFF2-40B4-BE49-F238E27FC236}">
                <a16:creationId xmlns:a16="http://schemas.microsoft.com/office/drawing/2014/main" id="{A37006A9-FA00-8E87-38EA-A9CB77F47D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394303"/>
              </p:ext>
            </p:extLst>
          </p:nvPr>
        </p:nvGraphicFramePr>
        <p:xfrm>
          <a:off x="1546678" y="3570097"/>
          <a:ext cx="800868" cy="426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00868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56918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doesn’t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cook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  <p:graphicFrame>
        <p:nvGraphicFramePr>
          <p:cNvPr id="26" name="Tabla 13">
            <a:extLst>
              <a:ext uri="{FF2B5EF4-FFF2-40B4-BE49-F238E27FC236}">
                <a16:creationId xmlns:a16="http://schemas.microsoft.com/office/drawing/2014/main" id="{9E83D3EC-4574-7812-DB70-FD5390C41676}"/>
              </a:ext>
            </a:extLst>
          </p:cNvPr>
          <p:cNvGraphicFramePr>
            <a:graphicFrameLocks noGrp="1"/>
          </p:cNvGraphicFramePr>
          <p:nvPr/>
        </p:nvGraphicFramePr>
        <p:xfrm>
          <a:off x="2510007" y="3655574"/>
          <a:ext cx="1762193" cy="259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62193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56918"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 delicious dish for me.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  <p:graphicFrame>
        <p:nvGraphicFramePr>
          <p:cNvPr id="28" name="Tabla 13">
            <a:extLst>
              <a:ext uri="{FF2B5EF4-FFF2-40B4-BE49-F238E27FC236}">
                <a16:creationId xmlns:a16="http://schemas.microsoft.com/office/drawing/2014/main" id="{0B3811C6-4EF9-FF65-09C0-97598A79C4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796361"/>
              </p:ext>
            </p:extLst>
          </p:nvPr>
        </p:nvGraphicFramePr>
        <p:xfrm>
          <a:off x="1540586" y="4282961"/>
          <a:ext cx="808821" cy="426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08821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56918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don’t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cook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  <p:graphicFrame>
        <p:nvGraphicFramePr>
          <p:cNvPr id="30" name="Tabla 13">
            <a:extLst>
              <a:ext uri="{FF2B5EF4-FFF2-40B4-BE49-F238E27FC236}">
                <a16:creationId xmlns:a16="http://schemas.microsoft.com/office/drawing/2014/main" id="{D6031BE6-95EE-4994-E6E2-97B14F82AF78}"/>
              </a:ext>
            </a:extLst>
          </p:cNvPr>
          <p:cNvGraphicFramePr>
            <a:graphicFrameLocks noGrp="1"/>
          </p:cNvGraphicFramePr>
          <p:nvPr/>
        </p:nvGraphicFramePr>
        <p:xfrm>
          <a:off x="2503916" y="4282961"/>
          <a:ext cx="1762193" cy="259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62193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56918"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 delicious dish for me.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  <p:grpSp>
        <p:nvGrpSpPr>
          <p:cNvPr id="32" name="Grupo 31">
            <a:extLst>
              <a:ext uri="{FF2B5EF4-FFF2-40B4-BE49-F238E27FC236}">
                <a16:creationId xmlns:a16="http://schemas.microsoft.com/office/drawing/2014/main" id="{3E31497F-C8F4-4F80-B8CF-4AD97CE543BB}"/>
              </a:ext>
            </a:extLst>
          </p:cNvPr>
          <p:cNvGrpSpPr/>
          <p:nvPr/>
        </p:nvGrpSpPr>
        <p:grpSpPr>
          <a:xfrm>
            <a:off x="1425919" y="3195345"/>
            <a:ext cx="1036293" cy="1319358"/>
            <a:chOff x="1921107" y="3234639"/>
            <a:chExt cx="1036293" cy="1319358"/>
          </a:xfrm>
        </p:grpSpPr>
        <p:pic>
          <p:nvPicPr>
            <p:cNvPr id="7" name="Picture 2" descr="HAVE GOT | Rut's Corner">
              <a:extLst>
                <a:ext uri="{FF2B5EF4-FFF2-40B4-BE49-F238E27FC236}">
                  <a16:creationId xmlns:a16="http://schemas.microsoft.com/office/drawing/2014/main" id="{FACE91E5-85E3-2AC7-A8FB-51E40CDF8F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74B9C"/>
                </a:clrFrom>
                <a:clrTo>
                  <a:srgbClr val="074B9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8938" y="4011771"/>
              <a:ext cx="224776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483DC467-8D3D-8136-AA4B-9BDB5489B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21107" y="3234639"/>
              <a:ext cx="223923" cy="206565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C87FC37B-A98D-1F53-A452-B539E5D08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27386" y="3234639"/>
              <a:ext cx="223923" cy="206565"/>
            </a:xfrm>
            <a:prstGeom prst="rect">
              <a:avLst/>
            </a:prstGeom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A594027D-C45C-0A9D-3BE4-34F214816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27198" y="3720045"/>
              <a:ext cx="223923" cy="206565"/>
            </a:xfrm>
            <a:prstGeom prst="rect">
              <a:avLst/>
            </a:prstGeom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8BA4FFF1-9B01-709F-DD8F-096E3778C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33477" y="3720045"/>
              <a:ext cx="223923" cy="206565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3FC062DE-BCD7-7E5A-0030-37B66AB85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21107" y="4347432"/>
              <a:ext cx="223923" cy="206565"/>
            </a:xfrm>
            <a:prstGeom prst="rect">
              <a:avLst/>
            </a:prstGeom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75A93FB0-76F6-563D-0368-4A24632E0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27386" y="4347432"/>
              <a:ext cx="223923" cy="206565"/>
            </a:xfrm>
            <a:prstGeom prst="rect">
              <a:avLst/>
            </a:prstGeom>
          </p:spPr>
        </p:pic>
      </p:grpSp>
      <p:sp>
        <p:nvSpPr>
          <p:cNvPr id="33" name="Título 1">
            <a:extLst>
              <a:ext uri="{FF2B5EF4-FFF2-40B4-BE49-F238E27FC236}">
                <a16:creationId xmlns:a16="http://schemas.microsoft.com/office/drawing/2014/main" id="{7A01BCF9-34FC-AF7C-C2A1-4C0D7A75799A}"/>
              </a:ext>
            </a:extLst>
          </p:cNvPr>
          <p:cNvSpPr txBox="1">
            <a:spLocks/>
          </p:cNvSpPr>
          <p:nvPr/>
        </p:nvSpPr>
        <p:spPr>
          <a:xfrm>
            <a:off x="7689954" y="625413"/>
            <a:ext cx="1454046" cy="138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6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Negative (-)</a:t>
            </a:r>
          </a:p>
        </p:txBody>
      </p:sp>
      <p:graphicFrame>
        <p:nvGraphicFramePr>
          <p:cNvPr id="34" name="Tabla 13">
            <a:extLst>
              <a:ext uri="{FF2B5EF4-FFF2-40B4-BE49-F238E27FC236}">
                <a16:creationId xmlns:a16="http://schemas.microsoft.com/office/drawing/2014/main" id="{34AC2818-71B1-0DFE-CBC6-5130A053B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184513"/>
              </p:ext>
            </p:extLst>
          </p:nvPr>
        </p:nvGraphicFramePr>
        <p:xfrm>
          <a:off x="4657978" y="2061927"/>
          <a:ext cx="4343147" cy="470765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81417">
                  <a:extLst>
                    <a:ext uri="{9D8B030D-6E8A-4147-A177-3AD203B41FA5}">
                      <a16:colId xmlns:a16="http://schemas.microsoft.com/office/drawing/2014/main" val="1347729818"/>
                    </a:ext>
                  </a:extLst>
                </a:gridCol>
                <a:gridCol w="3761730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6370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Structure</a:t>
                      </a:r>
                    </a:p>
                    <a:p>
                      <a:pPr algn="ctr"/>
                      <a:endParaRPr lang="en-CA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PRESENT CONTINUOUS</a:t>
                      </a:r>
                    </a:p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[Negative]</a:t>
                      </a:r>
                    </a:p>
                    <a:p>
                      <a:pPr algn="ctr"/>
                      <a:endParaRPr lang="en-CA" sz="12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 + verb to be + </a:t>
                      </a:r>
                      <a:r>
                        <a:rPr lang="en-US" sz="1200" b="1" u="sng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not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+ verb -ing + C </a:t>
                      </a:r>
                    </a:p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  <a:tr h="73380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2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E.g.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CA" sz="12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CA" sz="12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 </a:t>
                      </a:r>
                      <a:r>
                        <a:rPr lang="en-CA" sz="12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am not</a:t>
                      </a:r>
                      <a:r>
                        <a:rPr lang="en-CA" sz="12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grill</a:t>
                      </a:r>
                      <a:r>
                        <a:rPr lang="en-CA" sz="12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ing</a:t>
                      </a:r>
                      <a:r>
                        <a:rPr lang="en-CA" sz="12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any chicken for the party.</a:t>
                      </a:r>
                    </a:p>
                    <a:p>
                      <a:pPr marL="0" algn="ctr" defTabSz="914400" rtl="0" eaLnBrk="1" latinLnBrk="0" hangingPunct="1"/>
                      <a:r>
                        <a:rPr lang="en-CA" sz="12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She </a:t>
                      </a:r>
                      <a:r>
                        <a:rPr lang="en-CA" sz="12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isn’t</a:t>
                      </a:r>
                      <a:r>
                        <a:rPr lang="en-CA" sz="12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add</a:t>
                      </a:r>
                      <a:r>
                        <a:rPr lang="en-CA" sz="12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ing</a:t>
                      </a:r>
                      <a:r>
                        <a:rPr lang="en-CA" sz="12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any sugar to her coffee.</a:t>
                      </a:r>
                    </a:p>
                    <a:p>
                      <a:pPr marL="0" algn="ctr" defTabSz="914400" rtl="0" eaLnBrk="1" latinLnBrk="0" hangingPunct="1"/>
                      <a:r>
                        <a:rPr lang="en-CA" sz="12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They </a:t>
                      </a:r>
                      <a:r>
                        <a:rPr lang="en-CA" sz="12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aren’t</a:t>
                      </a:r>
                      <a:r>
                        <a:rPr lang="en-CA" sz="12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spread</a:t>
                      </a:r>
                      <a:r>
                        <a:rPr lang="en-CA" sz="12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ing </a:t>
                      </a:r>
                      <a:r>
                        <a:rPr lang="en-CA" sz="1200" b="0" i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any</a:t>
                      </a:r>
                      <a:r>
                        <a:rPr lang="en-CA" sz="12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jam on their bread.</a:t>
                      </a:r>
                    </a:p>
                    <a:p>
                      <a:pPr marL="0" algn="ctr" defTabSz="914400" rtl="0" eaLnBrk="1" latinLnBrk="0" hangingPunct="1"/>
                      <a:endParaRPr lang="en-CA" sz="12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6965962"/>
                  </a:ext>
                </a:extLst>
              </a:tr>
              <a:tr h="89765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2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Your example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CA" sz="12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endParaRPr lang="en-CA" sz="12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3633642"/>
                  </a:ext>
                </a:extLst>
              </a:tr>
            </a:tbl>
          </a:graphicData>
        </a:graphic>
      </p:graphicFrame>
      <p:graphicFrame>
        <p:nvGraphicFramePr>
          <p:cNvPr id="35" name="Tabla 13">
            <a:extLst>
              <a:ext uri="{FF2B5EF4-FFF2-40B4-BE49-F238E27FC236}">
                <a16:creationId xmlns:a16="http://schemas.microsoft.com/office/drawing/2014/main" id="{9F1D3B87-CB2E-3C6B-7D85-5DFD973765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130458"/>
              </p:ext>
            </p:extLst>
          </p:nvPr>
        </p:nvGraphicFramePr>
        <p:xfrm>
          <a:off x="6612484" y="3154928"/>
          <a:ext cx="838579" cy="2743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38579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56918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drink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  <p:graphicFrame>
        <p:nvGraphicFramePr>
          <p:cNvPr id="36" name="Tabla 13">
            <a:extLst>
              <a:ext uri="{FF2B5EF4-FFF2-40B4-BE49-F238E27FC236}">
                <a16:creationId xmlns:a16="http://schemas.microsoft.com/office/drawing/2014/main" id="{DC61772F-F639-79F1-7192-FD45636B1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580139"/>
              </p:ext>
            </p:extLst>
          </p:nvPr>
        </p:nvGraphicFramePr>
        <p:xfrm>
          <a:off x="7508794" y="3170168"/>
          <a:ext cx="1397081" cy="259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97081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56918"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 hot chocolate.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  <p:graphicFrame>
        <p:nvGraphicFramePr>
          <p:cNvPr id="37" name="Tabla 13">
            <a:extLst>
              <a:ext uri="{FF2B5EF4-FFF2-40B4-BE49-F238E27FC236}">
                <a16:creationId xmlns:a16="http://schemas.microsoft.com/office/drawing/2014/main" id="{02E6A7C8-999B-8B45-B4B6-70CAB2736024}"/>
              </a:ext>
            </a:extLst>
          </p:cNvPr>
          <p:cNvGraphicFramePr>
            <a:graphicFrameLocks noGrp="1"/>
          </p:cNvGraphicFramePr>
          <p:nvPr/>
        </p:nvGraphicFramePr>
        <p:xfrm>
          <a:off x="5283884" y="2992209"/>
          <a:ext cx="494113" cy="1767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94113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56918"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</a:p>
                    <a:p>
                      <a:pPr algn="l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You</a:t>
                      </a:r>
                    </a:p>
                    <a:p>
                      <a:pPr algn="l"/>
                      <a:endParaRPr lang="en-US" sz="11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He</a:t>
                      </a:r>
                    </a:p>
                    <a:p>
                      <a:pPr algn="l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She</a:t>
                      </a:r>
                    </a:p>
                    <a:p>
                      <a:pPr algn="l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It</a:t>
                      </a:r>
                    </a:p>
                    <a:p>
                      <a:pPr algn="l"/>
                      <a:endParaRPr lang="en-US" sz="11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We</a:t>
                      </a:r>
                    </a:p>
                    <a:p>
                      <a:pPr algn="l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You</a:t>
                      </a:r>
                    </a:p>
                    <a:p>
                      <a:pPr algn="l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They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  <p:graphicFrame>
        <p:nvGraphicFramePr>
          <p:cNvPr id="38" name="Tabla 13">
            <a:extLst>
              <a:ext uri="{FF2B5EF4-FFF2-40B4-BE49-F238E27FC236}">
                <a16:creationId xmlns:a16="http://schemas.microsoft.com/office/drawing/2014/main" id="{45953E97-5F31-5C54-C830-93122CE424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394051"/>
              </p:ext>
            </p:extLst>
          </p:nvPr>
        </p:nvGraphicFramePr>
        <p:xfrm>
          <a:off x="6612484" y="3655574"/>
          <a:ext cx="838579" cy="259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38579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56918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drink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  <p:graphicFrame>
        <p:nvGraphicFramePr>
          <p:cNvPr id="39" name="Tabla 13">
            <a:extLst>
              <a:ext uri="{FF2B5EF4-FFF2-40B4-BE49-F238E27FC236}">
                <a16:creationId xmlns:a16="http://schemas.microsoft.com/office/drawing/2014/main" id="{EE827CB1-827D-4879-92C2-FA8413F1A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943836"/>
              </p:ext>
            </p:extLst>
          </p:nvPr>
        </p:nvGraphicFramePr>
        <p:xfrm>
          <a:off x="7514885" y="3655574"/>
          <a:ext cx="1390990" cy="259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90990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569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 hot chocolate.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  <p:graphicFrame>
        <p:nvGraphicFramePr>
          <p:cNvPr id="40" name="Tabla 13">
            <a:extLst>
              <a:ext uri="{FF2B5EF4-FFF2-40B4-BE49-F238E27FC236}">
                <a16:creationId xmlns:a16="http://schemas.microsoft.com/office/drawing/2014/main" id="{4304AABF-06ED-0EB4-DE01-9B21587BA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568025"/>
              </p:ext>
            </p:extLst>
          </p:nvPr>
        </p:nvGraphicFramePr>
        <p:xfrm>
          <a:off x="6620437" y="4282961"/>
          <a:ext cx="830626" cy="259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30626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56918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drink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  <p:graphicFrame>
        <p:nvGraphicFramePr>
          <p:cNvPr id="41" name="Tabla 13">
            <a:extLst>
              <a:ext uri="{FF2B5EF4-FFF2-40B4-BE49-F238E27FC236}">
                <a16:creationId xmlns:a16="http://schemas.microsoft.com/office/drawing/2014/main" id="{DEA70776-213D-0343-A052-16EA0FC7E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527977"/>
              </p:ext>
            </p:extLst>
          </p:nvPr>
        </p:nvGraphicFramePr>
        <p:xfrm>
          <a:off x="7508793" y="4282961"/>
          <a:ext cx="1390991" cy="259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90991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56918"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 hot chocolate.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  <p:pic>
        <p:nvPicPr>
          <p:cNvPr id="44" name="Imagen 43">
            <a:extLst>
              <a:ext uri="{FF2B5EF4-FFF2-40B4-BE49-F238E27FC236}">
                <a16:creationId xmlns:a16="http://schemas.microsoft.com/office/drawing/2014/main" id="{A75DDE08-FF88-93C7-B2F3-BCDA4B18C1F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8051" y="3195345"/>
            <a:ext cx="223923" cy="206565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1B83A80F-4A31-ECC1-CE55-B4AFAB670B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8515" y="3195345"/>
            <a:ext cx="223923" cy="206565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E05293D3-BBAD-7D2F-9A7D-C12DBC6CB5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44142" y="3680751"/>
            <a:ext cx="223923" cy="206565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8FEBDC4D-6AD7-65B0-551F-214BB963E5E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4606" y="3680751"/>
            <a:ext cx="223923" cy="206565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77FDC82A-6A2D-937E-C361-DC88350F750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8051" y="4308138"/>
            <a:ext cx="223923" cy="206565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1EF70C85-09DD-0CD8-15F0-AAEC9ACDD8A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8515" y="4308138"/>
            <a:ext cx="223923" cy="206565"/>
          </a:xfrm>
          <a:prstGeom prst="rect">
            <a:avLst/>
          </a:prstGeom>
        </p:spPr>
      </p:pic>
      <p:graphicFrame>
        <p:nvGraphicFramePr>
          <p:cNvPr id="50" name="Tabla 13">
            <a:extLst>
              <a:ext uri="{FF2B5EF4-FFF2-40B4-BE49-F238E27FC236}">
                <a16:creationId xmlns:a16="http://schemas.microsoft.com/office/drawing/2014/main" id="{20E32318-3EFE-7BDF-7D2B-72491ACF7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753638"/>
              </p:ext>
            </p:extLst>
          </p:nvPr>
        </p:nvGraphicFramePr>
        <p:xfrm>
          <a:off x="5847847" y="3023325"/>
          <a:ext cx="781274" cy="259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81274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56918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am not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  <p:graphicFrame>
        <p:nvGraphicFramePr>
          <p:cNvPr id="52" name="Tabla 13">
            <a:extLst>
              <a:ext uri="{FF2B5EF4-FFF2-40B4-BE49-F238E27FC236}">
                <a16:creationId xmlns:a16="http://schemas.microsoft.com/office/drawing/2014/main" id="{F17D804A-E2A9-0085-9CBF-AAFFD71FF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232080"/>
              </p:ext>
            </p:extLst>
          </p:nvPr>
        </p:nvGraphicFramePr>
        <p:xfrm>
          <a:off x="5851655" y="3642080"/>
          <a:ext cx="768781" cy="2743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68781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56918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isn’t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  <p:graphicFrame>
        <p:nvGraphicFramePr>
          <p:cNvPr id="54" name="Tabla 13">
            <a:extLst>
              <a:ext uri="{FF2B5EF4-FFF2-40B4-BE49-F238E27FC236}">
                <a16:creationId xmlns:a16="http://schemas.microsoft.com/office/drawing/2014/main" id="{A255C498-0C20-9736-15E4-4F659D237B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144300"/>
              </p:ext>
            </p:extLst>
          </p:nvPr>
        </p:nvGraphicFramePr>
        <p:xfrm>
          <a:off x="5835726" y="4269467"/>
          <a:ext cx="768781" cy="2743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68781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56918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aren’t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  <p:pic>
        <p:nvPicPr>
          <p:cNvPr id="56" name="Imagen 55">
            <a:extLst>
              <a:ext uri="{FF2B5EF4-FFF2-40B4-BE49-F238E27FC236}">
                <a16:creationId xmlns:a16="http://schemas.microsoft.com/office/drawing/2014/main" id="{E6CCE83A-0160-279D-D17B-407B4A45E70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7295" y="3194551"/>
            <a:ext cx="223923" cy="206565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977BF39F-72EC-9233-01B3-6E1B83EC7AC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3386" y="3679957"/>
            <a:ext cx="223923" cy="206565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7C21D0A8-923E-A553-1D4F-1441EF0DB6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7295" y="4307344"/>
            <a:ext cx="223923" cy="206565"/>
          </a:xfrm>
          <a:prstGeom prst="rect">
            <a:avLst/>
          </a:prstGeom>
        </p:spPr>
      </p:pic>
      <p:graphicFrame>
        <p:nvGraphicFramePr>
          <p:cNvPr id="59" name="Tabla 13">
            <a:extLst>
              <a:ext uri="{FF2B5EF4-FFF2-40B4-BE49-F238E27FC236}">
                <a16:creationId xmlns:a16="http://schemas.microsoft.com/office/drawing/2014/main" id="{8E0060C5-013D-D726-EA92-2E013967A6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132177"/>
              </p:ext>
            </p:extLst>
          </p:nvPr>
        </p:nvGraphicFramePr>
        <p:xfrm>
          <a:off x="5854559" y="3182431"/>
          <a:ext cx="765878" cy="2743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65878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56918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aren’t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13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9C08A8-DE60-5458-846B-01E7BD5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7" y="563792"/>
            <a:ext cx="8363866" cy="1508172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 Simple vs</a:t>
            </a:r>
            <a:br>
              <a:rPr lang="en-US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 Continuous</a:t>
            </a:r>
          </a:p>
        </p:txBody>
      </p:sp>
      <p:graphicFrame>
        <p:nvGraphicFramePr>
          <p:cNvPr id="6" name="Tabla 13">
            <a:extLst>
              <a:ext uri="{FF2B5EF4-FFF2-40B4-BE49-F238E27FC236}">
                <a16:creationId xmlns:a16="http://schemas.microsoft.com/office/drawing/2014/main" id="{262E9B69-815F-9A2B-6CB6-A526891F21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592735"/>
              </p:ext>
            </p:extLst>
          </p:nvPr>
        </p:nvGraphicFramePr>
        <p:xfrm>
          <a:off x="393472" y="2061925"/>
          <a:ext cx="3810340" cy="473050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41324">
                  <a:extLst>
                    <a:ext uri="{9D8B030D-6E8A-4147-A177-3AD203B41FA5}">
                      <a16:colId xmlns:a16="http://schemas.microsoft.com/office/drawing/2014/main" val="1347729818"/>
                    </a:ext>
                  </a:extLst>
                </a:gridCol>
                <a:gridCol w="3269016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4946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Structure</a:t>
                      </a:r>
                    </a:p>
                    <a:p>
                      <a:pPr algn="ctr"/>
                      <a:endParaRPr lang="en-CA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PRESENT SIMPLE</a:t>
                      </a:r>
                    </a:p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[Interrogative]</a:t>
                      </a:r>
                    </a:p>
                    <a:p>
                      <a:pPr algn="ctr"/>
                      <a:endParaRPr lang="en-CA" sz="12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Do/ Does + S + verb simple form + C   ?</a:t>
                      </a:r>
                    </a:p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  <a:tr h="73212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2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E.g.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CA" sz="12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CA" sz="11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Do</a:t>
                      </a:r>
                      <a:r>
                        <a:rPr lang="en-CA" sz="11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I </a:t>
                      </a:r>
                      <a:r>
                        <a:rPr lang="en-CA" sz="11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grill</a:t>
                      </a:r>
                      <a:r>
                        <a:rPr lang="en-CA" sz="11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some chicken for the party?</a:t>
                      </a:r>
                    </a:p>
                    <a:p>
                      <a:pPr marL="0" algn="ctr" defTabSz="914400" rtl="0" eaLnBrk="1" latinLnBrk="0" hangingPunct="1"/>
                      <a:r>
                        <a:rPr lang="en-CA" sz="11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Does</a:t>
                      </a:r>
                      <a:r>
                        <a:rPr lang="en-CA" sz="11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she </a:t>
                      </a:r>
                      <a:r>
                        <a:rPr lang="en-CA" sz="11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add</a:t>
                      </a:r>
                      <a:r>
                        <a:rPr lang="en-CA" sz="11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some sugar to her coffee?</a:t>
                      </a:r>
                    </a:p>
                    <a:p>
                      <a:pPr marL="0" algn="ctr" defTabSz="914400" rtl="0" eaLnBrk="1" latinLnBrk="0" hangingPunct="1"/>
                      <a:r>
                        <a:rPr lang="en-CA" sz="11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Do</a:t>
                      </a:r>
                      <a:r>
                        <a:rPr lang="en-CA" sz="11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they </a:t>
                      </a:r>
                      <a:r>
                        <a:rPr lang="en-CA" sz="11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spread</a:t>
                      </a:r>
                      <a:r>
                        <a:rPr lang="en-CA" sz="11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some jam on their bread?</a:t>
                      </a:r>
                    </a:p>
                    <a:p>
                      <a:pPr marL="0" algn="ctr" defTabSz="914400" rtl="0" eaLnBrk="1" latinLnBrk="0" hangingPunct="1"/>
                      <a:endParaRPr lang="en-CA" sz="12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6965962"/>
                  </a:ext>
                </a:extLst>
              </a:tr>
              <a:tr h="96622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2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Your example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CA" sz="12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endParaRPr lang="en-CA" sz="12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endParaRPr lang="en-CA" sz="12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3633642"/>
                  </a:ext>
                </a:extLst>
              </a:tr>
            </a:tbl>
          </a:graphicData>
        </a:graphic>
      </p:graphicFrame>
      <p:graphicFrame>
        <p:nvGraphicFramePr>
          <p:cNvPr id="19" name="Tabla 13">
            <a:extLst>
              <a:ext uri="{FF2B5EF4-FFF2-40B4-BE49-F238E27FC236}">
                <a16:creationId xmlns:a16="http://schemas.microsoft.com/office/drawing/2014/main" id="{581B727F-A471-9C90-D210-8DD882593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528095"/>
              </p:ext>
            </p:extLst>
          </p:nvPr>
        </p:nvGraphicFramePr>
        <p:xfrm>
          <a:off x="1800001" y="3152705"/>
          <a:ext cx="723019" cy="2743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23019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56918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cook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  <p:graphicFrame>
        <p:nvGraphicFramePr>
          <p:cNvPr id="21" name="Tabla 13">
            <a:extLst>
              <a:ext uri="{FF2B5EF4-FFF2-40B4-BE49-F238E27FC236}">
                <a16:creationId xmlns:a16="http://schemas.microsoft.com/office/drawing/2014/main" id="{C0BAE54F-113D-F041-F841-4A999F7CC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693484"/>
              </p:ext>
            </p:extLst>
          </p:nvPr>
        </p:nvGraphicFramePr>
        <p:xfrm>
          <a:off x="2502646" y="3170168"/>
          <a:ext cx="1828925" cy="259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28925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56918"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 delicious dish for me?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  <p:graphicFrame>
        <p:nvGraphicFramePr>
          <p:cNvPr id="22" name="Tabla 13">
            <a:extLst>
              <a:ext uri="{FF2B5EF4-FFF2-40B4-BE49-F238E27FC236}">
                <a16:creationId xmlns:a16="http://schemas.microsoft.com/office/drawing/2014/main" id="{C736F3DC-4E40-7432-07E8-925E43B00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265007"/>
              </p:ext>
            </p:extLst>
          </p:nvPr>
        </p:nvGraphicFramePr>
        <p:xfrm>
          <a:off x="1286987" y="2992209"/>
          <a:ext cx="494113" cy="1767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94113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56918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you</a:t>
                      </a:r>
                    </a:p>
                    <a:p>
                      <a:pPr algn="ctr"/>
                      <a:endParaRPr lang="en-US" sz="11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he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she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it</a:t>
                      </a:r>
                    </a:p>
                    <a:p>
                      <a:pPr algn="ctr"/>
                      <a:endParaRPr lang="en-US" sz="11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we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you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they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  <p:graphicFrame>
        <p:nvGraphicFramePr>
          <p:cNvPr id="24" name="Tabla 13">
            <a:extLst>
              <a:ext uri="{FF2B5EF4-FFF2-40B4-BE49-F238E27FC236}">
                <a16:creationId xmlns:a16="http://schemas.microsoft.com/office/drawing/2014/main" id="{A37006A9-FA00-8E87-38EA-A9CB77F47D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931721"/>
              </p:ext>
            </p:extLst>
          </p:nvPr>
        </p:nvGraphicFramePr>
        <p:xfrm>
          <a:off x="1799304" y="3654493"/>
          <a:ext cx="705624" cy="259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05624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56918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cook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  <p:graphicFrame>
        <p:nvGraphicFramePr>
          <p:cNvPr id="26" name="Tabla 13">
            <a:extLst>
              <a:ext uri="{FF2B5EF4-FFF2-40B4-BE49-F238E27FC236}">
                <a16:creationId xmlns:a16="http://schemas.microsoft.com/office/drawing/2014/main" id="{9E83D3EC-4574-7812-DB70-FD5390C41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323060"/>
              </p:ext>
            </p:extLst>
          </p:nvPr>
        </p:nvGraphicFramePr>
        <p:xfrm>
          <a:off x="2516357" y="3655574"/>
          <a:ext cx="1815214" cy="259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15214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56918"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 delicious dish for me?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  <p:graphicFrame>
        <p:nvGraphicFramePr>
          <p:cNvPr id="28" name="Tabla 13">
            <a:extLst>
              <a:ext uri="{FF2B5EF4-FFF2-40B4-BE49-F238E27FC236}">
                <a16:creationId xmlns:a16="http://schemas.microsoft.com/office/drawing/2014/main" id="{0B3811C6-4EF9-FF65-09C0-97598A79C4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5169"/>
              </p:ext>
            </p:extLst>
          </p:nvPr>
        </p:nvGraphicFramePr>
        <p:xfrm>
          <a:off x="1799304" y="4282961"/>
          <a:ext cx="716046" cy="259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16046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56918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cook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  <p:graphicFrame>
        <p:nvGraphicFramePr>
          <p:cNvPr id="30" name="Tabla 13">
            <a:extLst>
              <a:ext uri="{FF2B5EF4-FFF2-40B4-BE49-F238E27FC236}">
                <a16:creationId xmlns:a16="http://schemas.microsoft.com/office/drawing/2014/main" id="{D6031BE6-95EE-4994-E6E2-97B14F82A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28852"/>
              </p:ext>
            </p:extLst>
          </p:nvPr>
        </p:nvGraphicFramePr>
        <p:xfrm>
          <a:off x="2510266" y="4282961"/>
          <a:ext cx="1787531" cy="259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87531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56918"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 delicious dish for me?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  <p:sp>
        <p:nvSpPr>
          <p:cNvPr id="33" name="Título 1">
            <a:extLst>
              <a:ext uri="{FF2B5EF4-FFF2-40B4-BE49-F238E27FC236}">
                <a16:creationId xmlns:a16="http://schemas.microsoft.com/office/drawing/2014/main" id="{7A01BCF9-34FC-AF7C-C2A1-4C0D7A75799A}"/>
              </a:ext>
            </a:extLst>
          </p:cNvPr>
          <p:cNvSpPr txBox="1">
            <a:spLocks/>
          </p:cNvSpPr>
          <p:nvPr/>
        </p:nvSpPr>
        <p:spPr>
          <a:xfrm>
            <a:off x="7689954" y="625413"/>
            <a:ext cx="1454046" cy="138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2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Interrogative</a:t>
            </a:r>
            <a:r>
              <a:rPr lang="en-US" sz="16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(?)</a:t>
            </a:r>
          </a:p>
        </p:txBody>
      </p:sp>
      <p:graphicFrame>
        <p:nvGraphicFramePr>
          <p:cNvPr id="34" name="Tabla 13">
            <a:extLst>
              <a:ext uri="{FF2B5EF4-FFF2-40B4-BE49-F238E27FC236}">
                <a16:creationId xmlns:a16="http://schemas.microsoft.com/office/drawing/2014/main" id="{34AC2818-71B1-0DFE-CBC6-5130A053B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778528"/>
              </p:ext>
            </p:extLst>
          </p:nvPr>
        </p:nvGraphicFramePr>
        <p:xfrm>
          <a:off x="4657978" y="2061927"/>
          <a:ext cx="4343147" cy="470765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81417">
                  <a:extLst>
                    <a:ext uri="{9D8B030D-6E8A-4147-A177-3AD203B41FA5}">
                      <a16:colId xmlns:a16="http://schemas.microsoft.com/office/drawing/2014/main" val="1347729818"/>
                    </a:ext>
                  </a:extLst>
                </a:gridCol>
                <a:gridCol w="3761730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6878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Structure</a:t>
                      </a:r>
                    </a:p>
                    <a:p>
                      <a:pPr algn="ctr"/>
                      <a:endParaRPr lang="en-CA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PRESENT CONTINUOUS</a:t>
                      </a:r>
                    </a:p>
                    <a:p>
                      <a:pPr algn="ctr"/>
                      <a:r>
                        <a:rPr lang="en-CA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[Interrogative]</a:t>
                      </a:r>
                    </a:p>
                    <a:p>
                      <a:pPr algn="ctr"/>
                      <a:endParaRPr lang="en-CA" sz="12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Verb to be + S + verb -ing + C </a:t>
                      </a:r>
                    </a:p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0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US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  <a:tr h="73380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2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E.g.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CA" sz="12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CA" sz="12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Am</a:t>
                      </a:r>
                      <a:r>
                        <a:rPr lang="en-CA" sz="12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I grill</a:t>
                      </a:r>
                      <a:r>
                        <a:rPr lang="en-CA" sz="12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ing</a:t>
                      </a:r>
                      <a:r>
                        <a:rPr lang="en-CA" sz="12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some chicken for the party?</a:t>
                      </a:r>
                    </a:p>
                    <a:p>
                      <a:pPr marL="0" algn="ctr" defTabSz="914400" rtl="0" eaLnBrk="1" latinLnBrk="0" hangingPunct="1"/>
                      <a:r>
                        <a:rPr lang="en-CA" sz="12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Is</a:t>
                      </a:r>
                      <a:r>
                        <a:rPr lang="en-CA" sz="12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she add</a:t>
                      </a:r>
                      <a:r>
                        <a:rPr lang="en-CA" sz="12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ing</a:t>
                      </a:r>
                      <a:r>
                        <a:rPr lang="en-CA" sz="12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some sugar to her coffee?</a:t>
                      </a:r>
                    </a:p>
                    <a:p>
                      <a:pPr marL="0" algn="ctr" defTabSz="914400" rtl="0" eaLnBrk="1" latinLnBrk="0" hangingPunct="1"/>
                      <a:r>
                        <a:rPr lang="en-CA" sz="12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Are</a:t>
                      </a:r>
                      <a:r>
                        <a:rPr lang="en-CA" sz="12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they spread</a:t>
                      </a:r>
                      <a:r>
                        <a:rPr lang="en-CA" sz="12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ing</a:t>
                      </a:r>
                      <a:r>
                        <a:rPr lang="en-CA" sz="12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some jam on their bread?</a:t>
                      </a:r>
                    </a:p>
                    <a:p>
                      <a:pPr marL="0" algn="ctr" defTabSz="914400" rtl="0" eaLnBrk="1" latinLnBrk="0" hangingPunct="1"/>
                      <a:endParaRPr lang="en-CA" sz="12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6965962"/>
                  </a:ext>
                </a:extLst>
              </a:tr>
              <a:tr h="89765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2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Your example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CA" sz="12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endParaRPr lang="en-CA" sz="12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3633642"/>
                  </a:ext>
                </a:extLst>
              </a:tr>
            </a:tbl>
          </a:graphicData>
        </a:graphic>
      </p:graphicFrame>
      <p:graphicFrame>
        <p:nvGraphicFramePr>
          <p:cNvPr id="35" name="Tabla 13">
            <a:extLst>
              <a:ext uri="{FF2B5EF4-FFF2-40B4-BE49-F238E27FC236}">
                <a16:creationId xmlns:a16="http://schemas.microsoft.com/office/drawing/2014/main" id="{9F1D3B87-CB2E-3C6B-7D85-5DFD973765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859256"/>
              </p:ext>
            </p:extLst>
          </p:nvPr>
        </p:nvGraphicFramePr>
        <p:xfrm>
          <a:off x="6612484" y="3154928"/>
          <a:ext cx="838579" cy="2743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38579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56918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drink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  <p:graphicFrame>
        <p:nvGraphicFramePr>
          <p:cNvPr id="36" name="Tabla 13">
            <a:extLst>
              <a:ext uri="{FF2B5EF4-FFF2-40B4-BE49-F238E27FC236}">
                <a16:creationId xmlns:a16="http://schemas.microsoft.com/office/drawing/2014/main" id="{DC61772F-F639-79F1-7192-FD45636B1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995532"/>
              </p:ext>
            </p:extLst>
          </p:nvPr>
        </p:nvGraphicFramePr>
        <p:xfrm>
          <a:off x="7508794" y="3170168"/>
          <a:ext cx="1397081" cy="259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97081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56918"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 hot chocolate?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  <p:graphicFrame>
        <p:nvGraphicFramePr>
          <p:cNvPr id="37" name="Tabla 13">
            <a:extLst>
              <a:ext uri="{FF2B5EF4-FFF2-40B4-BE49-F238E27FC236}">
                <a16:creationId xmlns:a16="http://schemas.microsoft.com/office/drawing/2014/main" id="{02E6A7C8-999B-8B45-B4B6-70CAB27360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703917"/>
              </p:ext>
            </p:extLst>
          </p:nvPr>
        </p:nvGraphicFramePr>
        <p:xfrm>
          <a:off x="5998264" y="2992209"/>
          <a:ext cx="494113" cy="1767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94113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56918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you</a:t>
                      </a:r>
                    </a:p>
                    <a:p>
                      <a:pPr algn="ctr"/>
                      <a:endParaRPr lang="en-US" sz="11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he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she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it</a:t>
                      </a:r>
                    </a:p>
                    <a:p>
                      <a:pPr algn="ctr"/>
                      <a:endParaRPr lang="en-US" sz="11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we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you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they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  <p:graphicFrame>
        <p:nvGraphicFramePr>
          <p:cNvPr id="38" name="Tabla 13">
            <a:extLst>
              <a:ext uri="{FF2B5EF4-FFF2-40B4-BE49-F238E27FC236}">
                <a16:creationId xmlns:a16="http://schemas.microsoft.com/office/drawing/2014/main" id="{45953E97-5F31-5C54-C830-93122CE424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185913"/>
              </p:ext>
            </p:extLst>
          </p:nvPr>
        </p:nvGraphicFramePr>
        <p:xfrm>
          <a:off x="6612484" y="3655574"/>
          <a:ext cx="838579" cy="259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38579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56918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drink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  <p:graphicFrame>
        <p:nvGraphicFramePr>
          <p:cNvPr id="39" name="Tabla 13">
            <a:extLst>
              <a:ext uri="{FF2B5EF4-FFF2-40B4-BE49-F238E27FC236}">
                <a16:creationId xmlns:a16="http://schemas.microsoft.com/office/drawing/2014/main" id="{EE827CB1-827D-4879-92C2-FA8413F1A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771366"/>
              </p:ext>
            </p:extLst>
          </p:nvPr>
        </p:nvGraphicFramePr>
        <p:xfrm>
          <a:off x="7514885" y="3655574"/>
          <a:ext cx="1390990" cy="259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90990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569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 hot chocolate?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  <p:graphicFrame>
        <p:nvGraphicFramePr>
          <p:cNvPr id="40" name="Tabla 13">
            <a:extLst>
              <a:ext uri="{FF2B5EF4-FFF2-40B4-BE49-F238E27FC236}">
                <a16:creationId xmlns:a16="http://schemas.microsoft.com/office/drawing/2014/main" id="{4304AABF-06ED-0EB4-DE01-9B21587BA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618273"/>
              </p:ext>
            </p:extLst>
          </p:nvPr>
        </p:nvGraphicFramePr>
        <p:xfrm>
          <a:off x="6620437" y="4282961"/>
          <a:ext cx="830626" cy="259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30626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56918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drink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  <p:graphicFrame>
        <p:nvGraphicFramePr>
          <p:cNvPr id="41" name="Tabla 13">
            <a:extLst>
              <a:ext uri="{FF2B5EF4-FFF2-40B4-BE49-F238E27FC236}">
                <a16:creationId xmlns:a16="http://schemas.microsoft.com/office/drawing/2014/main" id="{DEA70776-213D-0343-A052-16EA0FC7E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524213"/>
              </p:ext>
            </p:extLst>
          </p:nvPr>
        </p:nvGraphicFramePr>
        <p:xfrm>
          <a:off x="7508793" y="4282961"/>
          <a:ext cx="1390991" cy="259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90991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56918"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 hot chocolate?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  <p:pic>
        <p:nvPicPr>
          <p:cNvPr id="44" name="Imagen 43">
            <a:extLst>
              <a:ext uri="{FF2B5EF4-FFF2-40B4-BE49-F238E27FC236}">
                <a16:creationId xmlns:a16="http://schemas.microsoft.com/office/drawing/2014/main" id="{A75DDE08-FF88-93C7-B2F3-BCDA4B18C1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52431" y="3195345"/>
            <a:ext cx="223923" cy="206565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1B83A80F-4A31-ECC1-CE55-B4AFAB670B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8515" y="3195345"/>
            <a:ext cx="223923" cy="206565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E05293D3-BBAD-7D2F-9A7D-C12DBC6CB5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58522" y="3680751"/>
            <a:ext cx="223923" cy="206565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8FEBDC4D-6AD7-65B0-551F-214BB963E5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4606" y="3680751"/>
            <a:ext cx="223923" cy="206565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77FDC82A-6A2D-937E-C361-DC88350F750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52431" y="4308138"/>
            <a:ext cx="223923" cy="206565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1EF70C85-09DD-0CD8-15F0-AAEC9ACDD8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8515" y="4308138"/>
            <a:ext cx="223923" cy="206565"/>
          </a:xfrm>
          <a:prstGeom prst="rect">
            <a:avLst/>
          </a:prstGeom>
        </p:spPr>
      </p:pic>
      <p:graphicFrame>
        <p:nvGraphicFramePr>
          <p:cNvPr id="50" name="Tabla 13">
            <a:extLst>
              <a:ext uri="{FF2B5EF4-FFF2-40B4-BE49-F238E27FC236}">
                <a16:creationId xmlns:a16="http://schemas.microsoft.com/office/drawing/2014/main" id="{20E32318-3EFE-7BDF-7D2B-72491ACF7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345206"/>
              </p:ext>
            </p:extLst>
          </p:nvPr>
        </p:nvGraphicFramePr>
        <p:xfrm>
          <a:off x="5152511" y="3023325"/>
          <a:ext cx="781274" cy="259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81274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56918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  <p:graphicFrame>
        <p:nvGraphicFramePr>
          <p:cNvPr id="52" name="Tabla 13">
            <a:extLst>
              <a:ext uri="{FF2B5EF4-FFF2-40B4-BE49-F238E27FC236}">
                <a16:creationId xmlns:a16="http://schemas.microsoft.com/office/drawing/2014/main" id="{F17D804A-E2A9-0085-9CBF-AAFFD71FF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367419"/>
              </p:ext>
            </p:extLst>
          </p:nvPr>
        </p:nvGraphicFramePr>
        <p:xfrm>
          <a:off x="5156319" y="3642080"/>
          <a:ext cx="768781" cy="2743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68781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56918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  <p:graphicFrame>
        <p:nvGraphicFramePr>
          <p:cNvPr id="54" name="Tabla 13">
            <a:extLst>
              <a:ext uri="{FF2B5EF4-FFF2-40B4-BE49-F238E27FC236}">
                <a16:creationId xmlns:a16="http://schemas.microsoft.com/office/drawing/2014/main" id="{A255C498-0C20-9736-15E4-4F659D237B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911603"/>
              </p:ext>
            </p:extLst>
          </p:nvPr>
        </p:nvGraphicFramePr>
        <p:xfrm>
          <a:off x="5140390" y="4269467"/>
          <a:ext cx="768781" cy="2743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68781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56918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Are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  <p:pic>
        <p:nvPicPr>
          <p:cNvPr id="56" name="Imagen 55">
            <a:extLst>
              <a:ext uri="{FF2B5EF4-FFF2-40B4-BE49-F238E27FC236}">
                <a16:creationId xmlns:a16="http://schemas.microsoft.com/office/drawing/2014/main" id="{E6CCE83A-0160-279D-D17B-407B4A45E7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11959" y="3194551"/>
            <a:ext cx="223923" cy="206565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977BF39F-72EC-9233-01B3-6E1B83EC7AC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18050" y="3679957"/>
            <a:ext cx="223923" cy="206565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7C21D0A8-923E-A553-1D4F-1441EF0DB6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11959" y="4307344"/>
            <a:ext cx="223923" cy="206565"/>
          </a:xfrm>
          <a:prstGeom prst="rect">
            <a:avLst/>
          </a:prstGeom>
        </p:spPr>
      </p:pic>
      <p:graphicFrame>
        <p:nvGraphicFramePr>
          <p:cNvPr id="59" name="Tabla 13">
            <a:extLst>
              <a:ext uri="{FF2B5EF4-FFF2-40B4-BE49-F238E27FC236}">
                <a16:creationId xmlns:a16="http://schemas.microsoft.com/office/drawing/2014/main" id="{8E0060C5-013D-D726-EA92-2E013967A6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172267"/>
              </p:ext>
            </p:extLst>
          </p:nvPr>
        </p:nvGraphicFramePr>
        <p:xfrm>
          <a:off x="5159223" y="3182431"/>
          <a:ext cx="765878" cy="2743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65878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56918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Are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  <p:graphicFrame>
        <p:nvGraphicFramePr>
          <p:cNvPr id="3" name="Tabla 13">
            <a:extLst>
              <a:ext uri="{FF2B5EF4-FFF2-40B4-BE49-F238E27FC236}">
                <a16:creationId xmlns:a16="http://schemas.microsoft.com/office/drawing/2014/main" id="{18D1BD82-C7ED-7F6E-44E7-4E701BFF01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980303"/>
              </p:ext>
            </p:extLst>
          </p:nvPr>
        </p:nvGraphicFramePr>
        <p:xfrm>
          <a:off x="826804" y="3192576"/>
          <a:ext cx="440163" cy="2743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40163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56918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  <p:graphicFrame>
        <p:nvGraphicFramePr>
          <p:cNvPr id="4" name="Tabla 13">
            <a:extLst>
              <a:ext uri="{FF2B5EF4-FFF2-40B4-BE49-F238E27FC236}">
                <a16:creationId xmlns:a16="http://schemas.microsoft.com/office/drawing/2014/main" id="{471A9286-E402-3CE6-3F2C-2A08A47D9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266550"/>
              </p:ext>
            </p:extLst>
          </p:nvPr>
        </p:nvGraphicFramePr>
        <p:xfrm>
          <a:off x="887813" y="3555574"/>
          <a:ext cx="251955" cy="50690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1955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506903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Does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  <p:graphicFrame>
        <p:nvGraphicFramePr>
          <p:cNvPr id="5" name="Tabla 13">
            <a:extLst>
              <a:ext uri="{FF2B5EF4-FFF2-40B4-BE49-F238E27FC236}">
                <a16:creationId xmlns:a16="http://schemas.microsoft.com/office/drawing/2014/main" id="{59F8DCEF-DD6F-D0F9-BB0D-6A32461CE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413361"/>
              </p:ext>
            </p:extLst>
          </p:nvPr>
        </p:nvGraphicFramePr>
        <p:xfrm>
          <a:off x="850904" y="4272961"/>
          <a:ext cx="414174" cy="259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14174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</a:tblGrid>
              <a:tr h="256918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</a:tbl>
          </a:graphicData>
        </a:graphic>
      </p:graphicFrame>
      <p:grpSp>
        <p:nvGrpSpPr>
          <p:cNvPr id="11" name="Grupo 10">
            <a:extLst>
              <a:ext uri="{FF2B5EF4-FFF2-40B4-BE49-F238E27FC236}">
                <a16:creationId xmlns:a16="http://schemas.microsoft.com/office/drawing/2014/main" id="{F1F53CBD-757E-9D6B-6348-D06C5843CBAD}"/>
              </a:ext>
            </a:extLst>
          </p:cNvPr>
          <p:cNvGrpSpPr/>
          <p:nvPr/>
        </p:nvGrpSpPr>
        <p:grpSpPr>
          <a:xfrm>
            <a:off x="1159873" y="3186426"/>
            <a:ext cx="1467439" cy="1328277"/>
            <a:chOff x="1159873" y="3186426"/>
            <a:chExt cx="1467439" cy="1328277"/>
          </a:xfrm>
        </p:grpSpPr>
        <p:pic>
          <p:nvPicPr>
            <p:cNvPr id="7" name="Picture 2" descr="HAVE GOT | Rut's Corner">
              <a:extLst>
                <a:ext uri="{FF2B5EF4-FFF2-40B4-BE49-F238E27FC236}">
                  <a16:creationId xmlns:a16="http://schemas.microsoft.com/office/drawing/2014/main" id="{FACE91E5-85E3-2AC7-A8FB-51E40CDF8F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74B9C"/>
                </a:clrFrom>
                <a:clrTo>
                  <a:srgbClr val="074B9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850" y="3972477"/>
              <a:ext cx="224776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483DC467-8D3D-8136-AA4B-9BDB5489B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79919" y="3195345"/>
              <a:ext cx="223923" cy="206565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C87FC37B-A98D-1F53-A452-B539E5D08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97298" y="3195345"/>
              <a:ext cx="223923" cy="206565"/>
            </a:xfrm>
            <a:prstGeom prst="rect">
              <a:avLst/>
            </a:prstGeom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A594027D-C45C-0A9D-3BE4-34F214816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86010" y="3680751"/>
              <a:ext cx="223923" cy="206565"/>
            </a:xfrm>
            <a:prstGeom prst="rect">
              <a:avLst/>
            </a:prstGeom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8BA4FFF1-9B01-709F-DD8F-096E3778C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03389" y="3680751"/>
              <a:ext cx="223923" cy="206565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3FC062DE-BCD7-7E5A-0030-37B66AB85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79919" y="4308138"/>
              <a:ext cx="223923" cy="206565"/>
            </a:xfrm>
            <a:prstGeom prst="rect">
              <a:avLst/>
            </a:prstGeom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75A93FB0-76F6-563D-0368-4A24632E0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97298" y="4308138"/>
              <a:ext cx="223923" cy="206565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648B552-F1C3-CC4D-0BD0-2BBD45903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9873" y="3186426"/>
              <a:ext cx="223923" cy="206565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43E2C990-A15F-E84B-EF48-BD027413C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65964" y="3671832"/>
              <a:ext cx="223923" cy="206565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A034027F-D3BA-D07F-44BF-6B50E97F6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9873" y="4299219"/>
              <a:ext cx="223923" cy="2065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00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13">
            <a:extLst>
              <a:ext uri="{FF2B5EF4-FFF2-40B4-BE49-F238E27FC236}">
                <a16:creationId xmlns:a16="http://schemas.microsoft.com/office/drawing/2014/main" id="{9B48794E-746D-7828-9430-3CEFEEBE4B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111119"/>
              </p:ext>
            </p:extLst>
          </p:nvPr>
        </p:nvGraphicFramePr>
        <p:xfrm>
          <a:off x="284812" y="2152636"/>
          <a:ext cx="8574375" cy="405329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81201">
                  <a:extLst>
                    <a:ext uri="{9D8B030D-6E8A-4147-A177-3AD203B41FA5}">
                      <a16:colId xmlns:a16="http://schemas.microsoft.com/office/drawing/2014/main" val="1347729818"/>
                    </a:ext>
                  </a:extLst>
                </a:gridCol>
                <a:gridCol w="2302040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  <a:gridCol w="2939025">
                  <a:extLst>
                    <a:ext uri="{9D8B030D-6E8A-4147-A177-3AD203B41FA5}">
                      <a16:colId xmlns:a16="http://schemas.microsoft.com/office/drawing/2014/main" val="115509473"/>
                    </a:ext>
                  </a:extLst>
                </a:gridCol>
                <a:gridCol w="2952109">
                  <a:extLst>
                    <a:ext uri="{9D8B030D-6E8A-4147-A177-3AD203B41FA5}">
                      <a16:colId xmlns:a16="http://schemas.microsoft.com/office/drawing/2014/main" val="675268472"/>
                    </a:ext>
                  </a:extLst>
                </a:gridCol>
              </a:tblGrid>
              <a:tr h="14014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Structure</a:t>
                      </a:r>
                    </a:p>
                    <a:p>
                      <a:pPr algn="ctr"/>
                      <a:endParaRPr lang="en-CA" sz="16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Present Simple</a:t>
                      </a:r>
                    </a:p>
                    <a:p>
                      <a:pPr algn="ctr"/>
                      <a:r>
                        <a:rPr lang="en-CA" sz="16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[Affirmative]</a:t>
                      </a:r>
                    </a:p>
                    <a:p>
                      <a:pPr algn="ctr"/>
                      <a:endParaRPr lang="en-CA" sz="16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Present Simple</a:t>
                      </a:r>
                    </a:p>
                    <a:p>
                      <a:pPr algn="ctr"/>
                      <a:r>
                        <a:rPr lang="en-CA" sz="16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[Negative]</a:t>
                      </a:r>
                    </a:p>
                    <a:p>
                      <a:pPr algn="ctr"/>
                      <a:endParaRPr lang="en-CA" sz="16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Present Simple</a:t>
                      </a:r>
                    </a:p>
                    <a:p>
                      <a:pPr algn="ctr"/>
                      <a:r>
                        <a:rPr lang="en-CA" sz="16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[Interrogative]</a:t>
                      </a:r>
                    </a:p>
                    <a:p>
                      <a:pPr algn="ctr"/>
                      <a:endParaRPr lang="en-CA" sz="16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  <a:tr h="143768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4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Sentence 1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CA" sz="14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CA" sz="14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6965962"/>
                  </a:ext>
                </a:extLst>
              </a:tr>
              <a:tr h="12142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4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Sentence 2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CA" sz="14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endParaRPr lang="en-CA" sz="14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endParaRPr lang="en-CA" sz="14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endParaRPr lang="en-CA" sz="14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CA" sz="14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3633642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F46355C-1465-21C6-F934-3A4385694839}"/>
              </a:ext>
            </a:extLst>
          </p:cNvPr>
          <p:cNvSpPr txBox="1"/>
          <p:nvPr/>
        </p:nvSpPr>
        <p:spPr>
          <a:xfrm>
            <a:off x="284812" y="6370859"/>
            <a:ext cx="8574375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Exercise 1a: Complete the chart.</a:t>
            </a:r>
            <a:endParaRPr lang="en-US" b="1" i="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EAACB53-7580-D0CC-7F41-72723FE77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7" y="563792"/>
            <a:ext cx="8363866" cy="1508172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 Simple</a:t>
            </a:r>
          </a:p>
        </p:txBody>
      </p:sp>
    </p:spTree>
    <p:extLst>
      <p:ext uri="{BB962C8B-B14F-4D97-AF65-F5344CB8AC3E}">
        <p14:creationId xmlns:p14="http://schemas.microsoft.com/office/powerpoint/2010/main" val="418111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13">
            <a:extLst>
              <a:ext uri="{FF2B5EF4-FFF2-40B4-BE49-F238E27FC236}">
                <a16:creationId xmlns:a16="http://schemas.microsoft.com/office/drawing/2014/main" id="{9B48794E-746D-7828-9430-3CEFEEBE4B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20483"/>
              </p:ext>
            </p:extLst>
          </p:nvPr>
        </p:nvGraphicFramePr>
        <p:xfrm>
          <a:off x="284812" y="2152636"/>
          <a:ext cx="8574375" cy="405329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81201">
                  <a:extLst>
                    <a:ext uri="{9D8B030D-6E8A-4147-A177-3AD203B41FA5}">
                      <a16:colId xmlns:a16="http://schemas.microsoft.com/office/drawing/2014/main" val="1347729818"/>
                    </a:ext>
                  </a:extLst>
                </a:gridCol>
                <a:gridCol w="2302040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  <a:gridCol w="2939025">
                  <a:extLst>
                    <a:ext uri="{9D8B030D-6E8A-4147-A177-3AD203B41FA5}">
                      <a16:colId xmlns:a16="http://schemas.microsoft.com/office/drawing/2014/main" val="115509473"/>
                    </a:ext>
                  </a:extLst>
                </a:gridCol>
                <a:gridCol w="2952109">
                  <a:extLst>
                    <a:ext uri="{9D8B030D-6E8A-4147-A177-3AD203B41FA5}">
                      <a16:colId xmlns:a16="http://schemas.microsoft.com/office/drawing/2014/main" val="675268472"/>
                    </a:ext>
                  </a:extLst>
                </a:gridCol>
              </a:tblGrid>
              <a:tr h="14014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Structure</a:t>
                      </a:r>
                    </a:p>
                    <a:p>
                      <a:pPr algn="ctr"/>
                      <a:endParaRPr lang="en-CA" sz="16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Present Continuous</a:t>
                      </a:r>
                    </a:p>
                    <a:p>
                      <a:pPr algn="ctr"/>
                      <a:r>
                        <a:rPr lang="en-CA" sz="16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[Affirmative]</a:t>
                      </a:r>
                    </a:p>
                    <a:p>
                      <a:pPr algn="ctr"/>
                      <a:endParaRPr lang="en-CA" sz="16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Present Continuous</a:t>
                      </a:r>
                    </a:p>
                    <a:p>
                      <a:pPr algn="ctr"/>
                      <a:r>
                        <a:rPr lang="en-CA" sz="16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[Negative]</a:t>
                      </a:r>
                    </a:p>
                    <a:p>
                      <a:pPr algn="ctr"/>
                      <a:endParaRPr lang="en-CA" sz="16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Present Continuous</a:t>
                      </a:r>
                    </a:p>
                    <a:p>
                      <a:pPr algn="ctr"/>
                      <a:r>
                        <a:rPr lang="en-CA" sz="16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[Interrogative]</a:t>
                      </a:r>
                    </a:p>
                    <a:p>
                      <a:pPr algn="ctr"/>
                      <a:endParaRPr lang="en-CA" sz="16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  <a:tr h="143768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4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Sentence 1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CA" sz="14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CA" sz="14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6965962"/>
                  </a:ext>
                </a:extLst>
              </a:tr>
              <a:tr h="12142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4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Sentence 2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CA" sz="14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endParaRPr lang="en-CA" sz="14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endParaRPr lang="en-CA" sz="14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endParaRPr lang="en-CA" sz="14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4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CA" sz="14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3633642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F46355C-1465-21C6-F934-3A4385694839}"/>
              </a:ext>
            </a:extLst>
          </p:cNvPr>
          <p:cNvSpPr txBox="1"/>
          <p:nvPr/>
        </p:nvSpPr>
        <p:spPr>
          <a:xfrm>
            <a:off x="284812" y="6370859"/>
            <a:ext cx="8574375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Exercise 1b: Complete the chart.</a:t>
            </a:r>
            <a:endParaRPr lang="en-US" b="1" i="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EAACB53-7580-D0CC-7F41-72723FE77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7" y="563792"/>
            <a:ext cx="8363866" cy="1508172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 Continuous</a:t>
            </a:r>
          </a:p>
        </p:txBody>
      </p:sp>
    </p:spTree>
    <p:extLst>
      <p:ext uri="{BB962C8B-B14F-4D97-AF65-F5344CB8AC3E}">
        <p14:creationId xmlns:p14="http://schemas.microsoft.com/office/powerpoint/2010/main" val="205312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3">
            <a:extLst>
              <a:ext uri="{FF2B5EF4-FFF2-40B4-BE49-F238E27FC236}">
                <a16:creationId xmlns:a16="http://schemas.microsoft.com/office/drawing/2014/main" id="{0534944F-7125-218D-7E4C-D73651B247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081344"/>
              </p:ext>
            </p:extLst>
          </p:nvPr>
        </p:nvGraphicFramePr>
        <p:xfrm>
          <a:off x="42019" y="2052661"/>
          <a:ext cx="9072001" cy="4053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5838">
                  <a:extLst>
                    <a:ext uri="{9D8B030D-6E8A-4147-A177-3AD203B41FA5}">
                      <a16:colId xmlns:a16="http://schemas.microsoft.com/office/drawing/2014/main" val="1347729818"/>
                    </a:ext>
                  </a:extLst>
                </a:gridCol>
                <a:gridCol w="2647672">
                  <a:extLst>
                    <a:ext uri="{9D8B030D-6E8A-4147-A177-3AD203B41FA5}">
                      <a16:colId xmlns:a16="http://schemas.microsoft.com/office/drawing/2014/main" val="3735527371"/>
                    </a:ext>
                  </a:extLst>
                </a:gridCol>
                <a:gridCol w="2905052">
                  <a:extLst>
                    <a:ext uri="{9D8B030D-6E8A-4147-A177-3AD203B41FA5}">
                      <a16:colId xmlns:a16="http://schemas.microsoft.com/office/drawing/2014/main" val="115509473"/>
                    </a:ext>
                  </a:extLst>
                </a:gridCol>
                <a:gridCol w="3123439">
                  <a:extLst>
                    <a:ext uri="{9D8B030D-6E8A-4147-A177-3AD203B41FA5}">
                      <a16:colId xmlns:a16="http://schemas.microsoft.com/office/drawing/2014/main" val="6752684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600" b="1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CA" sz="16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[Affirmative]</a:t>
                      </a:r>
                    </a:p>
                    <a:p>
                      <a:pPr algn="ctr"/>
                      <a:endParaRPr lang="en-CA" sz="16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[Negative]</a:t>
                      </a:r>
                    </a:p>
                    <a:p>
                      <a:pPr algn="ctr"/>
                      <a:endParaRPr lang="en-CA" sz="16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[Interrogative]</a:t>
                      </a:r>
                    </a:p>
                    <a:p>
                      <a:pPr algn="ctr"/>
                      <a:endParaRPr lang="en-CA" sz="16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4610695"/>
                  </a:ext>
                </a:extLst>
              </a:tr>
              <a:tr h="143768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4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Present Simple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28600" indent="-228600" algn="l" defTabSz="914400" rtl="0" eaLnBrk="1" latinLnBrk="0" hangingPunct="1">
                        <a:buAutoNum type="arabicPeriod"/>
                      </a:pPr>
                      <a:r>
                        <a:rPr lang="en-CA" sz="12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She cooks every Saturday.</a:t>
                      </a:r>
                    </a:p>
                    <a:p>
                      <a:pPr marL="228600" indent="-228600" algn="l" defTabSz="914400" rtl="0" eaLnBrk="1" latinLnBrk="0" hangingPunct="1">
                        <a:buAutoNum type="arabicPeriod"/>
                      </a:pPr>
                      <a:endParaRPr lang="en-CA" sz="12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28600" indent="-228600" algn="l" defTabSz="914400" rtl="0" eaLnBrk="1" latinLnBrk="0" hangingPunct="1">
                        <a:buAutoNum type="arabicPeriod"/>
                      </a:pPr>
                      <a:endParaRPr lang="en-CA" sz="12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CA" sz="12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2.</a:t>
                      </a:r>
                    </a:p>
                    <a:p>
                      <a:pPr marL="0" algn="l" defTabSz="914400" rtl="0" eaLnBrk="1" latinLnBrk="0" hangingPunct="1"/>
                      <a:endParaRPr lang="en-CA" sz="12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algn="l" defTabSz="914400" rtl="0" eaLnBrk="1" latinLnBrk="0" hangingPunct="1"/>
                      <a:endParaRPr lang="en-CA" sz="12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CA" sz="12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3. They boil some water for coffee.</a:t>
                      </a:r>
                    </a:p>
                    <a:p>
                      <a:pPr marL="0" algn="l" defTabSz="914400" rtl="0" eaLnBrk="1" latinLnBrk="0" hangingPunct="1"/>
                      <a:endParaRPr lang="en-CA" sz="12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2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2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2.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2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2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3.  They don’t boil some water for coffee.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2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1. Does she cook every Saturday?</a:t>
                      </a:r>
                    </a:p>
                    <a:p>
                      <a:pPr marL="0" algn="l" defTabSz="914400" rtl="0" eaLnBrk="1" latinLnBrk="0" hangingPunct="1"/>
                      <a:endParaRPr lang="en-CA" sz="12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CA" sz="12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CA" sz="12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2. Does he add salt to the sauce?</a:t>
                      </a:r>
                    </a:p>
                    <a:p>
                      <a:pPr marL="0" algn="l" defTabSz="914400" rtl="0" eaLnBrk="1" latinLnBrk="0" hangingPunct="1"/>
                      <a:endParaRPr lang="en-CA" sz="12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CA" sz="12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CA" sz="12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6965962"/>
                  </a:ext>
                </a:extLst>
              </a:tr>
              <a:tr h="12142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CA" sz="1400" b="1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Present Continuous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2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1.</a:t>
                      </a:r>
                    </a:p>
                    <a:p>
                      <a:pPr marL="0" algn="l" defTabSz="914400" rtl="0" eaLnBrk="1" latinLnBrk="0" hangingPunct="1"/>
                      <a:endParaRPr lang="en-CA" sz="12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algn="l" defTabSz="914400" rtl="0" eaLnBrk="1" latinLnBrk="0" hangingPunct="1"/>
                      <a:endParaRPr lang="en-CA" sz="12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CA" sz="12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2. I am baking a cake for my mom.</a:t>
                      </a:r>
                    </a:p>
                    <a:p>
                      <a:pPr marL="0" algn="l" defTabSz="914400" rtl="0" eaLnBrk="1" latinLnBrk="0" hangingPunct="1"/>
                      <a:endParaRPr lang="en-CA" sz="12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CA" sz="12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3. </a:t>
                      </a:r>
                    </a:p>
                    <a:p>
                      <a:pPr marL="0" algn="l" defTabSz="914400" rtl="0" eaLnBrk="1" latinLnBrk="0" hangingPunct="1"/>
                      <a:endParaRPr lang="en-CA" sz="12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algn="l" defTabSz="914400" rtl="0" eaLnBrk="1" latinLnBrk="0" hangingPunct="1"/>
                      <a:endParaRPr lang="en-CA" sz="12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2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2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2.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2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2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3. We aren’t grilling meat for meal.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2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1. Is  it cutting the rope?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2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2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2.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2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2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0" kern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3.</a:t>
                      </a:r>
                    </a:p>
                    <a:p>
                      <a:pPr marL="0" algn="l" defTabSz="914400" rtl="0" eaLnBrk="1" latinLnBrk="0" hangingPunct="1"/>
                      <a:endParaRPr lang="en-CA" sz="1200" b="0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3633642"/>
                  </a:ext>
                </a:extLst>
              </a:tr>
            </a:tbl>
          </a:graphicData>
        </a:graphic>
      </p:graphicFrame>
      <p:sp>
        <p:nvSpPr>
          <p:cNvPr id="10" name="Título 1">
            <a:extLst>
              <a:ext uri="{FF2B5EF4-FFF2-40B4-BE49-F238E27FC236}">
                <a16:creationId xmlns:a16="http://schemas.microsoft.com/office/drawing/2014/main" id="{9BC3A31B-1A86-49AF-E4DA-3921AC20C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7" y="563792"/>
            <a:ext cx="8363866" cy="1508172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 Simple vs</a:t>
            </a:r>
            <a:br>
              <a:rPr lang="en-US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 Continuous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2D39E0E-039B-2BA5-E775-51DC4D1C66AC}"/>
              </a:ext>
            </a:extLst>
          </p:cNvPr>
          <p:cNvSpPr txBox="1"/>
          <p:nvPr/>
        </p:nvSpPr>
        <p:spPr>
          <a:xfrm>
            <a:off x="284812" y="6160999"/>
            <a:ext cx="857437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Exercise 2: Change the following sentences into Present Simple or Present  Continuous (Affirmative, Negative or Interrogative).</a:t>
            </a:r>
          </a:p>
        </p:txBody>
      </p:sp>
    </p:spTree>
    <p:extLst>
      <p:ext uri="{BB962C8B-B14F-4D97-AF65-F5344CB8AC3E}">
        <p14:creationId xmlns:p14="http://schemas.microsoft.com/office/powerpoint/2010/main" val="62636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Berlín</Template>
  <TotalTime>2007</TotalTime>
  <Words>1131</Words>
  <Application>Microsoft Office PowerPoint</Application>
  <PresentationFormat>Carta (216 x 279 mm)</PresentationFormat>
  <Paragraphs>394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Tahoma</vt:lpstr>
      <vt:lpstr>Trebuchet MS</vt:lpstr>
      <vt:lpstr>Wingdings</vt:lpstr>
      <vt:lpstr>Berlín</vt:lpstr>
      <vt:lpstr>Presentación de PowerPoint</vt:lpstr>
      <vt:lpstr>Verbs (Regular &amp; Irregular)</vt:lpstr>
      <vt:lpstr>Presentación de PowerPoint</vt:lpstr>
      <vt:lpstr>Present Simple vs Present Continuous</vt:lpstr>
      <vt:lpstr>Present Simple vs Present Continuous</vt:lpstr>
      <vt:lpstr>Present Simple vs Present Continuous</vt:lpstr>
      <vt:lpstr>Present Simple</vt:lpstr>
      <vt:lpstr>Present Continuous</vt:lpstr>
      <vt:lpstr>Present Simple vs Present Continuous</vt:lpstr>
      <vt:lpstr>Present Simple vs Present Continuous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Pam ST</dc:creator>
  <cp:lastModifiedBy>Sergio</cp:lastModifiedBy>
  <cp:revision>50</cp:revision>
  <dcterms:created xsi:type="dcterms:W3CDTF">2022-08-12T13:15:04Z</dcterms:created>
  <dcterms:modified xsi:type="dcterms:W3CDTF">2022-10-24T20:43:22Z</dcterms:modified>
</cp:coreProperties>
</file>