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68" r:id="rId2"/>
    <p:sldId id="296" r:id="rId3"/>
    <p:sldId id="257" r:id="rId4"/>
    <p:sldId id="308" r:id="rId5"/>
    <p:sldId id="302" r:id="rId6"/>
    <p:sldId id="303" r:id="rId7"/>
    <p:sldId id="307" r:id="rId8"/>
    <p:sldId id="306" r:id="rId9"/>
    <p:sldId id="267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CE"/>
    <a:srgbClr val="903163"/>
    <a:srgbClr val="800000"/>
    <a:srgbClr val="008000"/>
    <a:srgbClr val="E6A81E"/>
    <a:srgbClr val="FF3300"/>
    <a:srgbClr val="0C233F"/>
    <a:srgbClr val="FFFFFF"/>
    <a:srgbClr val="FF6600"/>
    <a:srgbClr val="242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110" d="100"/>
          <a:sy n="110" d="100"/>
        </p:scale>
        <p:origin x="-720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02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44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01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41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56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63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4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47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36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09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9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6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4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3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74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12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0077-C9CA-4491-87D9-CD2E6CCF58BD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330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6386A0-0076-4B06-B168-9126990B5672}"/>
              </a:ext>
            </a:extLst>
          </p:cNvPr>
          <p:cNvSpPr txBox="1"/>
          <p:nvPr/>
        </p:nvSpPr>
        <p:spPr>
          <a:xfrm>
            <a:off x="521046" y="2914700"/>
            <a:ext cx="6003182" cy="1028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</a:t>
            </a:r>
            <a:r>
              <a:rPr lang="en-US" sz="3600" b="1" cap="all" spc="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TeNSE</a:t>
            </a:r>
            <a:endParaRPr lang="en-US" sz="3600" b="1" cap="all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35"/>
          <a:stretch/>
        </p:blipFill>
        <p:spPr bwMode="auto">
          <a:xfrm>
            <a:off x="126660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C72A67-E860-695A-542B-70685CB02E92}"/>
              </a:ext>
            </a:extLst>
          </p:cNvPr>
          <p:cNvSpPr txBox="1"/>
          <p:nvPr/>
        </p:nvSpPr>
        <p:spPr>
          <a:xfrm>
            <a:off x="270509" y="5309266"/>
            <a:ext cx="2350283" cy="1437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he received the money, he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resting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home.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20016342-2FE5-1A10-117F-2F27C00B7CC6}"/>
              </a:ext>
            </a:extLst>
          </p:cNvPr>
          <p:cNvSpPr/>
          <p:nvPr/>
        </p:nvSpPr>
        <p:spPr>
          <a:xfrm rot="5400000">
            <a:off x="1265651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0A3022-F087-9163-7E7C-122AA60D24C1}"/>
              </a:ext>
            </a:extLst>
          </p:cNvPr>
          <p:cNvSpPr txBox="1"/>
          <p:nvPr/>
        </p:nvSpPr>
        <p:spPr>
          <a:xfrm>
            <a:off x="3049233" y="5312014"/>
            <a:ext cx="2823878" cy="114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working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candy shop while 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taking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flight.</a:t>
            </a: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D9EA42CD-9D65-A2EF-A5A4-B2623ADF6974}"/>
              </a:ext>
            </a:extLst>
          </p:cNvPr>
          <p:cNvSpPr/>
          <p:nvPr/>
        </p:nvSpPr>
        <p:spPr>
          <a:xfrm rot="5400000">
            <a:off x="4281172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95AE1D7-7822-1B2A-ECC6-35BB23D4CE69}"/>
              </a:ext>
            </a:extLst>
          </p:cNvPr>
          <p:cNvSpPr txBox="1"/>
          <p:nvPr/>
        </p:nvSpPr>
        <p:spPr>
          <a:xfrm>
            <a:off x="6177565" y="5309266"/>
            <a:ext cx="2598255" cy="114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groceries when it started raining?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C8062BD5-17B2-EA21-580C-AF7878068284}"/>
              </a:ext>
            </a:extLst>
          </p:cNvPr>
          <p:cNvSpPr/>
          <p:nvPr/>
        </p:nvSpPr>
        <p:spPr>
          <a:xfrm rot="5400000">
            <a:off x="7296693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CE19C1B-F61E-F64F-FD4A-B8BC0A32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/>
        </p:blipFill>
        <p:spPr bwMode="auto">
          <a:xfrm>
            <a:off x="3212963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12AACD-C326-775E-23A8-5965E940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 bwMode="auto">
          <a:xfrm>
            <a:off x="6299266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/>
      <p:bldP spid="11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45"/>
            <a:ext cx="7587523" cy="1083329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SHOPPING.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xmlns="" id="{A5CBB581-9E71-C081-5B20-5C4710E2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78369"/>
              </p:ext>
            </p:extLst>
          </p:nvPr>
        </p:nvGraphicFramePr>
        <p:xfrm>
          <a:off x="1123950" y="2233187"/>
          <a:ext cx="7010400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IRREGULAR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Visit. Visited. 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Buy. Bought. Bought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Arrive. Arrived. Arrived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Go. Went. Gone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Compare. Compared. Compared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Pay. Paid.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Purchase. Purchased. 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Send. Sent.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Receive. Received.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Take. Took.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6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5CBA100-3480-52D0-D9F6-49D197A2E7CD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70031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Tense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44983" y="625413"/>
            <a:ext cx="158895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42581"/>
              </p:ext>
            </p:extLst>
          </p:nvPr>
        </p:nvGraphicFramePr>
        <p:xfrm>
          <a:off x="115165" y="2104121"/>
          <a:ext cx="8800235" cy="6563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00235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6563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4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 use </a:t>
                      </a:r>
                      <a:r>
                        <a:rPr lang="en-CA" sz="14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Past </a:t>
                      </a:r>
                      <a:r>
                        <a:rPr lang="en-CA" sz="14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Continuous to </a:t>
                      </a:r>
                      <a:r>
                        <a:rPr lang="en-CA" sz="14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talk</a:t>
                      </a:r>
                      <a:r>
                        <a:rPr lang="en-CA" sz="1400" b="0" u="non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about </a:t>
                      </a:r>
                      <a:r>
                        <a:rPr lang="en-CA" sz="14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actions </a:t>
                      </a:r>
                      <a:r>
                        <a:rPr lang="en-CA" sz="14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that happened in the past but went on for a period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pic>
        <p:nvPicPr>
          <p:cNvPr id="1026" name="Picture 2" descr="English is awesome | Past Continuous and Past Simple: THEORY">
            <a:extLst>
              <a:ext uri="{FF2B5EF4-FFF2-40B4-BE49-F238E27FC236}">
                <a16:creationId xmlns:a16="http://schemas.microsoft.com/office/drawing/2014/main" xmlns="" id="{7FD0DDC9-A5E0-33B8-CC9A-96F3A816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76" y="4237633"/>
            <a:ext cx="3093559" cy="232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137FA5-0E11-5EC7-2A2E-EA572382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67565" y="3159031"/>
            <a:ext cx="2800741" cy="137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28AF497-744A-7DC4-03D5-2E5286F3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780" y="3411478"/>
            <a:ext cx="2353003" cy="223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91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5CBA100-3480-52D0-D9F6-49D197A2E7CD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70031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Tense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44983" y="625413"/>
            <a:ext cx="158895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14447"/>
              </p:ext>
            </p:extLst>
          </p:nvPr>
        </p:nvGraphicFramePr>
        <p:xfrm>
          <a:off x="115165" y="2104121"/>
          <a:ext cx="8800235" cy="6563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00235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6563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800" b="1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Clauses : When &amp; While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137FA5-0E11-5EC7-2A2E-EA572382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5372"/>
          <a:stretch/>
        </p:blipFill>
        <p:spPr>
          <a:xfrm>
            <a:off x="248083" y="2854231"/>
            <a:ext cx="2800741" cy="137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30509606-3779-9FC7-A180-839A096E5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75195"/>
              </p:ext>
            </p:extLst>
          </p:nvPr>
        </p:nvGraphicFramePr>
        <p:xfrm>
          <a:off x="3190919" y="2987598"/>
          <a:ext cx="5724481" cy="3627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24481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65633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400" b="1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</a:t>
                      </a:r>
                      <a:endParaRPr lang="en-CA" sz="1200" b="1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Shows 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 occurring and what was happening at the moment another activity occurred.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was watching T.V. 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my father came home.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you called me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was washing the dishes.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400" b="1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WHILE</a:t>
                      </a:r>
                      <a:endParaRPr lang="en-CA" sz="1200" b="1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u="none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Shows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that 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 actions were occurring at the same time.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was watching T.V. 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while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my father 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</a:t>
                      </a:r>
                      <a:r>
                        <a:rPr lang="en-CA" sz="1200" b="0" u="non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waiting in the kitchen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While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was washing 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 dishes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you 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were</a:t>
                      </a:r>
                      <a:r>
                        <a:rPr lang="en-CA" sz="1200" b="0" u="non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cleaning the hall</a:t>
                      </a:r>
                      <a:r>
                        <a:rPr lang="en-CA" sz="1200" b="0" u="non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200" b="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talk about actions that are not related at all.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While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was studying English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my sister was chatting with her friends.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While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was talking on the phone</a:t>
                      </a:r>
                      <a:r>
                        <a:rPr lang="en-CA" sz="1200" b="1" u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CA" sz="1200" b="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my mom was cooking.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93D9A46-084E-94BE-5594-A194FD1A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97557"/>
            <a:ext cx="2140526" cy="95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5526C4-6C53-D56E-6357-8596044BA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98" y="5521575"/>
            <a:ext cx="2140526" cy="109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42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6107897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(-)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81604"/>
              </p:ext>
            </p:extLst>
          </p:nvPr>
        </p:nvGraphicFramePr>
        <p:xfrm>
          <a:off x="381654" y="2174365"/>
          <a:ext cx="8401665" cy="149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0554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2800557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800554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PAST CONTINUOUS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 was / were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-ing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 was / were + not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-ing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 / Were +  S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–ing +  C 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Tense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381653" y="6229266"/>
            <a:ext cx="84016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4 sentences in Past Continuous.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(Use WHEN &amp; WHILE)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411DF33-9220-6E99-64BA-69F565E35249}"/>
              </a:ext>
            </a:extLst>
          </p:cNvPr>
          <p:cNvSpPr txBox="1"/>
          <p:nvPr/>
        </p:nvSpPr>
        <p:spPr>
          <a:xfrm>
            <a:off x="381655" y="3647320"/>
            <a:ext cx="8401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1600" dirty="0">
                <a:solidFill>
                  <a:schemeClr val="bg1"/>
                </a:solidFill>
              </a:rPr>
              <a:t>E.g. I </a:t>
            </a:r>
            <a:r>
              <a:rPr lang="en-GB" sz="1600" b="1" dirty="0">
                <a:solidFill>
                  <a:schemeClr val="bg1"/>
                </a:solidFill>
              </a:rPr>
              <a:t>was reading </a:t>
            </a:r>
            <a:r>
              <a:rPr lang="en-GB" sz="1600" dirty="0">
                <a:solidFill>
                  <a:schemeClr val="bg1"/>
                </a:solidFill>
              </a:rPr>
              <a:t>a </a:t>
            </a:r>
            <a:r>
              <a:rPr lang="en-GB" sz="1600" dirty="0" smtClean="0">
                <a:solidFill>
                  <a:schemeClr val="bg1"/>
                </a:solidFill>
              </a:rPr>
              <a:t>book when </a:t>
            </a:r>
            <a:r>
              <a:rPr lang="en-GB" sz="1600" dirty="0">
                <a:solidFill>
                  <a:schemeClr val="bg1"/>
                </a:solidFill>
              </a:rPr>
              <a:t>my sister </a:t>
            </a:r>
            <a:r>
              <a:rPr lang="en-GB" sz="1600" u="sng" dirty="0">
                <a:solidFill>
                  <a:schemeClr val="bg1"/>
                </a:solidFill>
              </a:rPr>
              <a:t>called</a:t>
            </a:r>
            <a:r>
              <a:rPr lang="en-GB" sz="1600" dirty="0">
                <a:solidFill>
                  <a:schemeClr val="bg1"/>
                </a:solidFill>
              </a:rPr>
              <a:t> me.</a:t>
            </a:r>
          </a:p>
          <a:p>
            <a:pPr algn="just">
              <a:lnSpc>
                <a:spcPct val="200000"/>
              </a:lnSpc>
            </a:pPr>
            <a:r>
              <a:rPr lang="en-GB" sz="1600" dirty="0">
                <a:solidFill>
                  <a:schemeClr val="bg1"/>
                </a:solidFill>
              </a:rPr>
              <a:t>1. (+) You</a:t>
            </a:r>
          </a:p>
          <a:p>
            <a:pPr algn="just">
              <a:lnSpc>
                <a:spcPct val="200000"/>
              </a:lnSpc>
            </a:pPr>
            <a:r>
              <a:rPr lang="en-GB" sz="1600" dirty="0">
                <a:solidFill>
                  <a:schemeClr val="bg1"/>
                </a:solidFill>
              </a:rPr>
              <a:t>2. (-) She</a:t>
            </a:r>
          </a:p>
          <a:p>
            <a:pPr algn="just">
              <a:lnSpc>
                <a:spcPct val="200000"/>
              </a:lnSpc>
            </a:pPr>
            <a:r>
              <a:rPr lang="en-GB" sz="1600" dirty="0">
                <a:solidFill>
                  <a:schemeClr val="bg1"/>
                </a:solidFill>
              </a:rPr>
              <a:t>3. (?) They</a:t>
            </a:r>
          </a:p>
          <a:p>
            <a:pPr algn="just">
              <a:lnSpc>
                <a:spcPct val="200000"/>
              </a:lnSpc>
            </a:pPr>
            <a:r>
              <a:rPr lang="en-GB" sz="1600" dirty="0">
                <a:solidFill>
                  <a:schemeClr val="bg1"/>
                </a:solidFill>
              </a:rPr>
              <a:t>4. (-) I</a:t>
            </a:r>
          </a:p>
        </p:txBody>
      </p:sp>
    </p:spTree>
    <p:extLst>
      <p:ext uri="{BB962C8B-B14F-4D97-AF65-F5344CB8AC3E}">
        <p14:creationId xmlns:p14="http://schemas.microsoft.com/office/powerpoint/2010/main" val="3310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FE7342-416D-09AB-C7D0-A6298289EF06}"/>
              </a:ext>
            </a:extLst>
          </p:cNvPr>
          <p:cNvSpPr txBox="1"/>
          <p:nvPr/>
        </p:nvSpPr>
        <p:spPr>
          <a:xfrm>
            <a:off x="284814" y="2124525"/>
            <a:ext cx="8655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The waiter was waiting for the order </a:t>
            </a:r>
            <a:r>
              <a:rPr lang="en-GB" sz="1600" dirty="0" smtClean="0">
                <a:solidFill>
                  <a:schemeClr val="bg1"/>
                </a:solidFill>
              </a:rPr>
              <a:t>while… </a:t>
            </a:r>
            <a:r>
              <a:rPr lang="en-GB" sz="1600" dirty="0">
                <a:solidFill>
                  <a:schemeClr val="bg1"/>
                </a:solidFill>
              </a:rPr>
              <a:t>___________________________________________________________________________.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When my cousins were playing Xbox, </a:t>
            </a:r>
            <a:r>
              <a:rPr lang="en-GB" sz="1600" dirty="0" smtClean="0">
                <a:solidFill>
                  <a:schemeClr val="bg1"/>
                </a:solidFill>
              </a:rPr>
              <a:t>my sister…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___________________________________________________________________________.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While </a:t>
            </a:r>
            <a:r>
              <a:rPr lang="en-GB" sz="1600" dirty="0" smtClean="0">
                <a:solidFill>
                  <a:schemeClr val="bg1"/>
                </a:solidFill>
              </a:rPr>
              <a:t>mum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_________________________________________________________________, </a:t>
            </a:r>
            <a:r>
              <a:rPr lang="en-GB" sz="1600" dirty="0" smtClean="0">
                <a:solidFill>
                  <a:schemeClr val="bg1"/>
                </a:solidFill>
              </a:rPr>
              <a:t>dad</a:t>
            </a:r>
            <a:r>
              <a:rPr lang="en-GB" sz="1600" dirty="0" smtClean="0">
                <a:solidFill>
                  <a:schemeClr val="bg1"/>
                </a:solidFill>
              </a:rPr>
              <a:t> ________________________________________________________________________.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___________________________________________________________________________.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DCC0231-087D-AF5A-E154-6BE57463A452}"/>
              </a:ext>
            </a:extLst>
          </p:cNvPr>
          <p:cNvSpPr txBox="1"/>
          <p:nvPr/>
        </p:nvSpPr>
        <p:spPr>
          <a:xfrm>
            <a:off x="284813" y="6298290"/>
            <a:ext cx="793027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sentences.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514BA35-E1CD-3AC6-0148-F4054114488B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68995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Tense</a:t>
            </a:r>
          </a:p>
        </p:txBody>
      </p:sp>
    </p:spTree>
    <p:extLst>
      <p:ext uri="{BB962C8B-B14F-4D97-AF65-F5344CB8AC3E}">
        <p14:creationId xmlns:p14="http://schemas.microsoft.com/office/powerpoint/2010/main" val="12562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B26458-9401-5088-8BFF-900E751F856D}"/>
              </a:ext>
            </a:extLst>
          </p:cNvPr>
          <p:cNvSpPr txBox="1"/>
          <p:nvPr/>
        </p:nvSpPr>
        <p:spPr>
          <a:xfrm>
            <a:off x="284814" y="2124525"/>
            <a:ext cx="8655986" cy="447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1. (-)__________________________________________________________________________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___________________________________________________________________________.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2. (-)__________________________________________________________________________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___________________________________________________________________________.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3. (?)__________________________________________________________________________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___________________________________________________________________________.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4. (?)__________________________________________________________________________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      ___________________________________________________________________________.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DCC0231-087D-AF5A-E154-6BE57463A452}"/>
              </a:ext>
            </a:extLst>
          </p:cNvPr>
          <p:cNvSpPr txBox="1"/>
          <p:nvPr/>
        </p:nvSpPr>
        <p:spPr>
          <a:xfrm>
            <a:off x="284814" y="6438706"/>
            <a:ext cx="874488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Exercise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the sentences into negative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form.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514BA35-E1CD-3AC6-0148-F4054114488B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68995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 Tense</a:t>
            </a:r>
          </a:p>
        </p:txBody>
      </p:sp>
    </p:spTree>
    <p:extLst>
      <p:ext uri="{BB962C8B-B14F-4D97-AF65-F5344CB8AC3E}">
        <p14:creationId xmlns:p14="http://schemas.microsoft.com/office/powerpoint/2010/main" val="22362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89954" y="596385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</a:t>
            </a:r>
          </a:p>
          <a:p>
            <a:pPr algn="ctr">
              <a:spcAft>
                <a:spcPts val="600"/>
              </a:spcAft>
            </a:pPr>
            <a:r>
              <a:rPr lang="en-US" sz="14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(SUMMARY)</a:t>
            </a:r>
            <a:endParaRPr lang="en-US" sz="1400" b="1" spc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2E2C4BB-D3F1-E371-CC89-52D13994E960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68995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Continuous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15C6A92-88E0-912A-17EA-5E7C8584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9" y="2010343"/>
            <a:ext cx="6904771" cy="13481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 bwMode="auto">
          <a:xfrm>
            <a:off x="41567" y="3358472"/>
            <a:ext cx="3931706" cy="214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6444" r="2431" b="3348"/>
          <a:stretch/>
        </p:blipFill>
        <p:spPr bwMode="auto">
          <a:xfrm>
            <a:off x="3963784" y="3588328"/>
            <a:ext cx="5110942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solidFill>
                  <a:srgbClr val="FCE5CE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xmlns="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2983</TotalTime>
  <Words>455</Words>
  <Application>Microsoft Office PowerPoint</Application>
  <PresentationFormat>Carta (216 x 279 mm)</PresentationFormat>
  <Paragraphs>110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Berlín</vt:lpstr>
      <vt:lpstr>Presentación de PowerPoint</vt:lpstr>
      <vt:lpstr>Verbs (Regular &amp;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77</cp:revision>
  <dcterms:created xsi:type="dcterms:W3CDTF">2022-08-12T13:15:04Z</dcterms:created>
  <dcterms:modified xsi:type="dcterms:W3CDTF">2023-08-28T22:34:14Z</dcterms:modified>
</cp:coreProperties>
</file>