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sldIdLst>
    <p:sldId id="268" r:id="rId2"/>
    <p:sldId id="296" r:id="rId3"/>
    <p:sldId id="314" r:id="rId4"/>
    <p:sldId id="308" r:id="rId5"/>
    <p:sldId id="313" r:id="rId6"/>
    <p:sldId id="302" r:id="rId7"/>
    <p:sldId id="315" r:id="rId8"/>
    <p:sldId id="311" r:id="rId9"/>
    <p:sldId id="306" r:id="rId10"/>
    <p:sldId id="267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4D2D4"/>
    <a:srgbClr val="9CB6E5"/>
    <a:srgbClr val="008000"/>
    <a:srgbClr val="FCE5CE"/>
    <a:srgbClr val="903163"/>
    <a:srgbClr val="800000"/>
    <a:srgbClr val="E6A81E"/>
    <a:srgbClr val="0C23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41B09-0A01-4201-AC7E-3EF7D36AF19A}" v="58" dt="2023-08-26T16:57:33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838" y="-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o Arzate Nava" userId="66a3c3167be604c3" providerId="LiveId" clId="{28841B09-0A01-4201-AC7E-3EF7D36AF19A}"/>
    <pc:docChg chg="modSld">
      <pc:chgData name="Renzo Arzate Nava" userId="66a3c3167be604c3" providerId="LiveId" clId="{28841B09-0A01-4201-AC7E-3EF7D36AF19A}" dt="2023-08-26T16:58:12.252" v="70"/>
      <pc:docMkLst>
        <pc:docMk/>
      </pc:docMkLst>
      <pc:sldChg chg="modSp mod">
        <pc:chgData name="Renzo Arzate Nava" userId="66a3c3167be604c3" providerId="LiveId" clId="{28841B09-0A01-4201-AC7E-3EF7D36AF19A}" dt="2023-08-26T16:51:49.557" v="3" actId="1036"/>
        <pc:sldMkLst>
          <pc:docMk/>
          <pc:sldMk cId="1932673145" sldId="296"/>
        </pc:sldMkLst>
        <pc:graphicFrameChg chg="mod modGraphic">
          <ac:chgData name="Renzo Arzate Nava" userId="66a3c3167be604c3" providerId="LiveId" clId="{28841B09-0A01-4201-AC7E-3EF7D36AF19A}" dt="2023-08-26T16:51:49.557" v="3" actId="1036"/>
          <ac:graphicFrameMkLst>
            <pc:docMk/>
            <pc:sldMk cId="1932673145" sldId="296"/>
            <ac:graphicFrameMk id="23" creationId="{A5CBB581-9E71-C081-5B20-5C4710E2FC63}"/>
          </ac:graphicFrameMkLst>
        </pc:graphicFrameChg>
      </pc:sldChg>
      <pc:sldChg chg="delSp modSp mod delAnim modAnim">
        <pc:chgData name="Renzo Arzate Nava" userId="66a3c3167be604c3" providerId="LiveId" clId="{28841B09-0A01-4201-AC7E-3EF7D36AF19A}" dt="2023-08-26T16:58:12.252" v="70"/>
        <pc:sldMkLst>
          <pc:docMk/>
          <pc:sldMk cId="3310507930" sldId="302"/>
        </pc:sldMkLst>
        <pc:spChg chg="mod">
          <ac:chgData name="Renzo Arzate Nava" userId="66a3c3167be604c3" providerId="LiveId" clId="{28841B09-0A01-4201-AC7E-3EF7D36AF19A}" dt="2023-08-26T16:57:33.073" v="68" actId="20577"/>
          <ac:spMkLst>
            <pc:docMk/>
            <pc:sldMk cId="3310507930" sldId="302"/>
            <ac:spMk id="3" creationId="{676DB847-E0BE-48B4-B296-37CD20E17DFC}"/>
          </ac:spMkLst>
        </pc:spChg>
        <pc:spChg chg="del mod">
          <ac:chgData name="Renzo Arzate Nava" userId="66a3c3167be604c3" providerId="LiveId" clId="{28841B09-0A01-4201-AC7E-3EF7D36AF19A}" dt="2023-08-26T16:58:12.252" v="70"/>
          <ac:spMkLst>
            <pc:docMk/>
            <pc:sldMk cId="3310507930" sldId="302"/>
            <ac:spMk id="7" creationId="{5D8712CF-F556-3467-9B4F-BC76BE31948F}"/>
          </ac:spMkLst>
        </pc:spChg>
      </pc:sldChg>
      <pc:sldChg chg="modSp mod">
        <pc:chgData name="Renzo Arzate Nava" userId="66a3c3167be604c3" providerId="LiveId" clId="{28841B09-0A01-4201-AC7E-3EF7D36AF19A}" dt="2023-08-26T16:53:49.040" v="6" actId="1036"/>
        <pc:sldMkLst>
          <pc:docMk/>
          <pc:sldMk cId="821559987" sldId="308"/>
        </pc:sldMkLst>
        <pc:spChg chg="mod">
          <ac:chgData name="Renzo Arzate Nava" userId="66a3c3167be604c3" providerId="LiveId" clId="{28841B09-0A01-4201-AC7E-3EF7D36AF19A}" dt="2023-08-26T16:52:30.997" v="4" actId="1076"/>
          <ac:spMkLst>
            <pc:docMk/>
            <pc:sldMk cId="821559987" sldId="308"/>
            <ac:spMk id="3" creationId="{676DB847-E0BE-48B4-B296-37CD20E17DFC}"/>
          </ac:spMkLst>
        </pc:spChg>
        <pc:spChg chg="mod">
          <ac:chgData name="Renzo Arzate Nava" userId="66a3c3167be604c3" providerId="LiveId" clId="{28841B09-0A01-4201-AC7E-3EF7D36AF19A}" dt="2023-08-26T16:53:49.040" v="6" actId="1036"/>
          <ac:spMkLst>
            <pc:docMk/>
            <pc:sldMk cId="821559987" sldId="308"/>
            <ac:spMk id="35" creationId="{2AB6CB05-458E-D507-E117-C413F3822123}"/>
          </ac:spMkLst>
        </pc:spChg>
      </pc:sldChg>
      <pc:sldChg chg="modSp mod">
        <pc:chgData name="Renzo Arzate Nava" userId="66a3c3167be604c3" providerId="LiveId" clId="{28841B09-0A01-4201-AC7E-3EF7D36AF19A}" dt="2023-08-26T16:57:00.013" v="10" actId="1076"/>
        <pc:sldMkLst>
          <pc:docMk/>
          <pc:sldMk cId="4052046102" sldId="313"/>
        </pc:sldMkLst>
        <pc:spChg chg="mod">
          <ac:chgData name="Renzo Arzate Nava" userId="66a3c3167be604c3" providerId="LiveId" clId="{28841B09-0A01-4201-AC7E-3EF7D36AF19A}" dt="2023-08-26T16:56:55.229" v="9" actId="1076"/>
          <ac:spMkLst>
            <pc:docMk/>
            <pc:sldMk cId="4052046102" sldId="313"/>
            <ac:spMk id="3" creationId="{676DB847-E0BE-48B4-B296-37CD20E17DFC}"/>
          </ac:spMkLst>
        </pc:spChg>
        <pc:spChg chg="mod">
          <ac:chgData name="Renzo Arzate Nava" userId="66a3c3167be604c3" providerId="LiveId" clId="{28841B09-0A01-4201-AC7E-3EF7D36AF19A}" dt="2023-08-26T16:57:00.013" v="10" actId="1076"/>
          <ac:spMkLst>
            <pc:docMk/>
            <pc:sldMk cId="4052046102" sldId="313"/>
            <ac:spMk id="35" creationId="{2AB6CB05-458E-D507-E117-C413F3822123}"/>
          </ac:spMkLst>
        </pc:spChg>
      </pc:sldChg>
      <pc:sldChg chg="modSp mod">
        <pc:chgData name="Renzo Arzate Nava" userId="66a3c3167be604c3" providerId="LiveId" clId="{28841B09-0A01-4201-AC7E-3EF7D36AF19A}" dt="2023-08-26T16:55:24.306" v="8" actId="20577"/>
        <pc:sldMkLst>
          <pc:docMk/>
          <pc:sldMk cId="406359786" sldId="314"/>
        </pc:sldMkLst>
        <pc:graphicFrameChg chg="modGraphic">
          <ac:chgData name="Renzo Arzate Nava" userId="66a3c3167be604c3" providerId="LiveId" clId="{28841B09-0A01-4201-AC7E-3EF7D36AF19A}" dt="2023-08-26T16:55:24.306" v="8" actId="20577"/>
          <ac:graphicFrameMkLst>
            <pc:docMk/>
            <pc:sldMk cId="406359786" sldId="314"/>
            <ac:graphicFrameMk id="2" creationId="{C32BA0E6-D90B-7D05-EBA2-96B308B5E58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7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22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93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42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60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5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7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22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7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1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14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15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2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5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37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76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96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910077-C9CA-4491-87D9-CD2E6CCF58BD}" type="datetimeFigureOut">
              <a:rPr lang="en-CA" smtClean="0"/>
              <a:t>2023-09-11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06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="" xmlns:a16="http://schemas.microsoft.com/office/drawing/2014/main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06386A0-0076-4B06-B168-9126990B5672}"/>
              </a:ext>
            </a:extLst>
          </p:cNvPr>
          <p:cNvSpPr txBox="1"/>
          <p:nvPr/>
        </p:nvSpPr>
        <p:spPr>
          <a:xfrm>
            <a:off x="521046" y="2914700"/>
            <a:ext cx="6003182" cy="1028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spc="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 bwMode="auto">
          <a:xfrm>
            <a:off x="126660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9C72A67-E860-695A-542B-70685CB02E92}"/>
              </a:ext>
            </a:extLst>
          </p:cNvPr>
          <p:cNvSpPr txBox="1"/>
          <p:nvPr/>
        </p:nvSpPr>
        <p:spPr>
          <a:xfrm>
            <a:off x="270509" y="5309265"/>
            <a:ext cx="2350283" cy="102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travelled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around the world.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="" xmlns:a16="http://schemas.microsoft.com/office/drawing/2014/main" id="{20016342-2FE5-1A10-117F-2F27C00B7CC6}"/>
              </a:ext>
            </a:extLst>
          </p:cNvPr>
          <p:cNvSpPr/>
          <p:nvPr/>
        </p:nvSpPr>
        <p:spPr>
          <a:xfrm rot="5400000">
            <a:off x="1265651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70A3022-F087-9163-7E7C-122AA60D24C1}"/>
              </a:ext>
            </a:extLst>
          </p:cNvPr>
          <p:cNvSpPr txBox="1"/>
          <p:nvPr/>
        </p:nvSpPr>
        <p:spPr>
          <a:xfrm>
            <a:off x="3049233" y="5312014"/>
            <a:ext cx="2823878" cy="144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haven’t finished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exam yet.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="" xmlns:a16="http://schemas.microsoft.com/office/drawing/2014/main" id="{D9EA42CD-9D65-A2EF-A5A4-B2623ADF6974}"/>
              </a:ext>
            </a:extLst>
          </p:cNvPr>
          <p:cNvSpPr/>
          <p:nvPr/>
        </p:nvSpPr>
        <p:spPr>
          <a:xfrm rot="5400000">
            <a:off x="4281172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95AE1D7-7822-1B2A-ECC6-35BB23D4CE69}"/>
              </a:ext>
            </a:extLst>
          </p:cNvPr>
          <p:cNvSpPr txBox="1"/>
          <p:nvPr/>
        </p:nvSpPr>
        <p:spPr>
          <a:xfrm>
            <a:off x="6177565" y="5309267"/>
            <a:ext cx="2598255" cy="102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married?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="" xmlns:a16="http://schemas.microsoft.com/office/drawing/2014/main" id="{C8062BD5-17B2-EA21-580C-AF7878068284}"/>
              </a:ext>
            </a:extLst>
          </p:cNvPr>
          <p:cNvSpPr/>
          <p:nvPr/>
        </p:nvSpPr>
        <p:spPr>
          <a:xfrm rot="5400000">
            <a:off x="7296693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CE19C1B-F61E-F64F-FD4A-B8BC0A32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 b="68"/>
          <a:stretch/>
        </p:blipFill>
        <p:spPr bwMode="auto">
          <a:xfrm>
            <a:off x="3212963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A12AACD-C326-775E-23A8-5965E940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113"/>
          <a:stretch/>
        </p:blipFill>
        <p:spPr bwMode="auto">
          <a:xfrm>
            <a:off x="6299266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/>
      <p:bldP spid="11" grpId="0" animBg="1"/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="" xmlns:a16="http://schemas.microsoft.com/office/drawing/2014/main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45"/>
            <a:ext cx="7587523" cy="1083329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="" xmlns:a16="http://schemas.microsoft.com/office/drawing/2014/main" id="{A5CBB581-9E71-C081-5B20-5C4710E2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62731"/>
              </p:ext>
            </p:extLst>
          </p:nvPr>
        </p:nvGraphicFramePr>
        <p:xfrm>
          <a:off x="1123950" y="2261180"/>
          <a:ext cx="7010400" cy="3505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IRREGULAR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Believe – believed - believed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Feel – felt - felt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Agree – agreed - agreed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Think – thought - thought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Appreciate – appreciated - appreciated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Know – knew - known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Doubt – doubted – doubted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Hear – heard - heard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Imagine – imagined - imagined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See – saw - seen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66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0" y="267972"/>
            <a:ext cx="9144000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spc="2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1200" b="1" spc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2AB6CB05-458E-D507-E117-C413F3822123}"/>
              </a:ext>
            </a:extLst>
          </p:cNvPr>
          <p:cNvSpPr txBox="1"/>
          <p:nvPr/>
        </p:nvSpPr>
        <p:spPr>
          <a:xfrm>
            <a:off x="0" y="17487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This is how we must use Present Perfect Simple: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="" xmlns:a16="http://schemas.microsoft.com/office/drawing/2014/main" id="{C32BA0E6-D90B-7D05-EBA2-96B308B5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33351"/>
              </p:ext>
            </p:extLst>
          </p:nvPr>
        </p:nvGraphicFramePr>
        <p:xfrm>
          <a:off x="371167" y="2946297"/>
          <a:ext cx="8401665" cy="2407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0554">
                  <a:extLst>
                    <a:ext uri="{9D8B030D-6E8A-4147-A177-3AD203B41FA5}">
                      <a16:colId xmlns="" xmlns:a16="http://schemas.microsoft.com/office/drawing/2014/main" val="3649058160"/>
                    </a:ext>
                  </a:extLst>
                </a:gridCol>
                <a:gridCol w="2800557">
                  <a:extLst>
                    <a:ext uri="{9D8B030D-6E8A-4147-A177-3AD203B41FA5}">
                      <a16:colId xmlns="" xmlns:a16="http://schemas.microsoft.com/office/drawing/2014/main" val="2108664363"/>
                    </a:ext>
                  </a:extLst>
                </a:gridCol>
                <a:gridCol w="2800554">
                  <a:extLst>
                    <a:ext uri="{9D8B030D-6E8A-4147-A177-3AD203B41FA5}">
                      <a16:colId xmlns="" xmlns:a16="http://schemas.microsoft.com/office/drawing/2014/main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 PERFECT SIMPLE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AFFIRMATIVE (+)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 have/has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participle  +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NEGATIVE (-)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have/has + not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 not = haven’t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not = hasn’t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INTERROGATIVE (?)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Have/Has+  S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 +  C 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349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776037" y="177030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spc="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1200" b="1" spc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2AB6CB05-458E-D507-E117-C413F3822123}"/>
              </a:ext>
            </a:extLst>
          </p:cNvPr>
          <p:cNvSpPr txBox="1"/>
          <p:nvPr/>
        </p:nvSpPr>
        <p:spPr>
          <a:xfrm>
            <a:off x="-1" y="1401538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We can use the Present Perfect Simple in the following cases: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A7C41EC2-BACC-CA2B-FE09-344B5306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491" y="2556100"/>
            <a:ext cx="3667943" cy="180179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1955151A-E7C8-6E2A-93AB-6F1216B2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491" y="4597325"/>
            <a:ext cx="3667942" cy="178607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B3CB01A0-ED77-B8C9-5CB5-1D4894AAE339}"/>
              </a:ext>
            </a:extLst>
          </p:cNvPr>
          <p:cNvSpPr txBox="1"/>
          <p:nvPr/>
        </p:nvSpPr>
        <p:spPr>
          <a:xfrm>
            <a:off x="261565" y="2507736"/>
            <a:ext cx="4701464" cy="1446551"/>
          </a:xfrm>
          <a:prstGeom prst="rect">
            <a:avLst/>
          </a:prstGeom>
          <a:solidFill>
            <a:srgbClr val="9CB6E5"/>
          </a:solidFill>
          <a:ln>
            <a:solidFill>
              <a:srgbClr val="9CB6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To talk about things that happened in the past, but the listener doesn’t know exactly when the action was.</a:t>
            </a:r>
            <a:endParaRPr lang="en-US" sz="2200" b="0" i="0" kern="12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" y="4136572"/>
            <a:ext cx="4972620" cy="240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0" y="206283"/>
            <a:ext cx="9144000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spc="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2AB6CB05-458E-D507-E117-C413F3822123}"/>
              </a:ext>
            </a:extLst>
          </p:cNvPr>
          <p:cNvSpPr txBox="1"/>
          <p:nvPr/>
        </p:nvSpPr>
        <p:spPr>
          <a:xfrm>
            <a:off x="0" y="15926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We can use the Present Perfect Simple with: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A7C41EC2-BACC-CA2B-FE09-344B5306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0" y="4090040"/>
            <a:ext cx="4492196" cy="86001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1955151A-E7C8-6E2A-93AB-6F1216B2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77" y="2177411"/>
            <a:ext cx="4415246" cy="186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4FE203EF-1F2C-DEDF-1C6D-70D5137DB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10618" r="1808"/>
          <a:stretch/>
        </p:blipFill>
        <p:spPr>
          <a:xfrm>
            <a:off x="4596621" y="4096967"/>
            <a:ext cx="4488836" cy="8600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A020E63-D299-8FB2-9BF6-878850308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3" y="4999454"/>
            <a:ext cx="4492196" cy="8438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6E9E8E6-8777-F9A4-9FD4-42BA492F2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272" y="4999454"/>
            <a:ext cx="4513422" cy="8438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F9B299C1-2152-294A-01AB-4679036CC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9" y="5906701"/>
            <a:ext cx="4492197" cy="84388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D7A1632-6098-80B2-5950-59F45EEC2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272" y="5906701"/>
            <a:ext cx="4513422" cy="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0" y="212952"/>
            <a:ext cx="9144000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spc="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</a:t>
            </a:r>
            <a:r>
              <a:rPr lang="en-US" sz="4400" spc="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</a:p>
          <a:p>
            <a:pPr algn="ctr">
              <a:spcAft>
                <a:spcPts val="600"/>
              </a:spcAft>
            </a:pPr>
            <a:r>
              <a:rPr lang="en-US" sz="4400" spc="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</a:t>
            </a:r>
            <a:r>
              <a:rPr lang="en-US" sz="4400" spc="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correct </a:t>
            </a:r>
            <a:r>
              <a:rPr lang="en-US" sz="4400" spc="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answer.</a:t>
            </a:r>
            <a:endParaRPr lang="en-US" sz="4400" spc="200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="" xmlns:a16="http://schemas.microsoft.com/office/drawing/2014/main" id="{3CE4648D-EFCE-A1E3-F4C7-B06A040AC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42326"/>
              </p:ext>
            </p:extLst>
          </p:nvPr>
        </p:nvGraphicFramePr>
        <p:xfrm>
          <a:off x="108856" y="2072735"/>
          <a:ext cx="8926287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5429">
                  <a:extLst>
                    <a:ext uri="{9D8B030D-6E8A-4147-A177-3AD203B41FA5}">
                      <a16:colId xmlns="" xmlns:a16="http://schemas.microsoft.com/office/drawing/2014/main" val="1321279870"/>
                    </a:ext>
                  </a:extLst>
                </a:gridCol>
                <a:gridCol w="2975429">
                  <a:extLst>
                    <a:ext uri="{9D8B030D-6E8A-4147-A177-3AD203B41FA5}">
                      <a16:colId xmlns="" xmlns:a16="http://schemas.microsoft.com/office/drawing/2014/main" val="2023339753"/>
                    </a:ext>
                  </a:extLst>
                </a:gridCol>
                <a:gridCol w="2975429">
                  <a:extLst>
                    <a:ext uri="{9D8B030D-6E8A-4147-A177-3AD203B41FA5}">
                      <a16:colId xmlns="" xmlns:a16="http://schemas.microsoft.com/office/drawing/2014/main" val="3288452269"/>
                    </a:ext>
                  </a:extLst>
                </a:gridCol>
              </a:tblGrid>
              <a:tr h="1898257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Which sentence is correct?</a:t>
                      </a:r>
                    </a:p>
                    <a:p>
                      <a:pPr marL="0" indent="0">
                        <a:buNone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saw that series before.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see that series before</a:t>
                      </a: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seen that series before.</a:t>
                      </a: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Harry _____ studied here for long.</a:t>
                      </a: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haven’t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‘s not</a:t>
                      </a: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Which question is correct?</a:t>
                      </a: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you have done with my book</a:t>
                      </a: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Where has Millie put my purse?</a:t>
                      </a: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Who </a:t>
                      </a: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they’ve written to?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75143"/>
                  </a:ext>
                </a:extLst>
              </a:tr>
              <a:tr h="2300918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Which sentence is </a:t>
                      </a:r>
                      <a:r>
                        <a:rPr lang="en-CA" sz="1400" b="1" u="sng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</a:t>
                      </a: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correct?</a:t>
                      </a:r>
                    </a:p>
                    <a:p>
                      <a:pPr marL="0" indent="0">
                        <a:buNone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has gone to the school last week.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 </a:t>
                      </a: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played basketball for many years.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Those children have been to France twice.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Complete the question. Have you seen Mel __________?</a:t>
                      </a: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yesterday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last </a:t>
                      </a: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week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today</a:t>
                      </a: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Complete the sentence (not/finish)</a:t>
                      </a: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  haven’t   finished   my </a:t>
                      </a:r>
                      <a:r>
                        <a:rPr lang="en-CA" sz="1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homework </a:t>
                      </a:r>
                      <a:r>
                        <a:rPr lang="en-CA" sz="1400" b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yet.</a:t>
                      </a:r>
                      <a:endParaRPr lang="en-CA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921351"/>
                  </a:ext>
                </a:extLst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52400" y="3188677"/>
            <a:ext cx="2860431" cy="46306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3126545" y="3188678"/>
            <a:ext cx="1079696" cy="23153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6057900" y="3187504"/>
            <a:ext cx="2971800" cy="40913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 redondeado"/>
          <p:cNvSpPr/>
          <p:nvPr/>
        </p:nvSpPr>
        <p:spPr>
          <a:xfrm>
            <a:off x="143933" y="4975144"/>
            <a:ext cx="2868898" cy="4265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3086100" y="5401734"/>
            <a:ext cx="1120141" cy="28786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6648206" y="4983814"/>
            <a:ext cx="786057" cy="196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 redondeado"/>
          <p:cNvSpPr/>
          <p:nvPr/>
        </p:nvSpPr>
        <p:spPr>
          <a:xfrm>
            <a:off x="7524760" y="4979867"/>
            <a:ext cx="786057" cy="1963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92482" y="4099860"/>
            <a:ext cx="2971800" cy="2377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 redondeado"/>
          <p:cNvSpPr/>
          <p:nvPr/>
        </p:nvSpPr>
        <p:spPr>
          <a:xfrm>
            <a:off x="3068515" y="4095913"/>
            <a:ext cx="2971800" cy="23810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114300" y="2131646"/>
            <a:ext cx="2971800" cy="19642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3086100" y="2131645"/>
            <a:ext cx="2971800" cy="19642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/>
          <p:cNvSpPr/>
          <p:nvPr/>
        </p:nvSpPr>
        <p:spPr>
          <a:xfrm>
            <a:off x="6040315" y="2143664"/>
            <a:ext cx="2971800" cy="19642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0" grpId="0" animBg="1"/>
      <p:bldP spid="12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776038" y="511990"/>
            <a:ext cx="808804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2: Fr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exercise 1, change the correct sentences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prompted.</a:t>
            </a:r>
            <a:endParaRPr lang="en-US" sz="32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="" xmlns:a16="http://schemas.microsoft.com/office/drawing/2014/main" id="{3CE4648D-EFCE-A1E3-F4C7-B06A040AC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38387"/>
              </p:ext>
            </p:extLst>
          </p:nvPr>
        </p:nvGraphicFramePr>
        <p:xfrm>
          <a:off x="108856" y="2072735"/>
          <a:ext cx="8926287" cy="41991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5429">
                  <a:extLst>
                    <a:ext uri="{9D8B030D-6E8A-4147-A177-3AD203B41FA5}">
                      <a16:colId xmlns="" xmlns:a16="http://schemas.microsoft.com/office/drawing/2014/main" val="1321279870"/>
                    </a:ext>
                  </a:extLst>
                </a:gridCol>
                <a:gridCol w="2975429">
                  <a:extLst>
                    <a:ext uri="{9D8B030D-6E8A-4147-A177-3AD203B41FA5}">
                      <a16:colId xmlns="" xmlns:a16="http://schemas.microsoft.com/office/drawing/2014/main" val="2023339753"/>
                    </a:ext>
                  </a:extLst>
                </a:gridCol>
                <a:gridCol w="2975429">
                  <a:extLst>
                    <a:ext uri="{9D8B030D-6E8A-4147-A177-3AD203B41FA5}">
                      <a16:colId xmlns="" xmlns:a16="http://schemas.microsoft.com/office/drawing/2014/main" val="3288452269"/>
                    </a:ext>
                  </a:extLst>
                </a:gridCol>
              </a:tblGrid>
              <a:tr h="1898257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Affirmative</a:t>
                      </a:r>
                      <a:endParaRPr lang="en-CA" sz="1400" b="1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Affirmative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75143"/>
                  </a:ext>
                </a:extLst>
              </a:tr>
              <a:tr h="2300918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Interrogative (Change the 2 correct sentences)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Negative</a:t>
                      </a:r>
                      <a:endParaRPr lang="en-CA" sz="1400" b="1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92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9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115639" y="442533"/>
            <a:ext cx="89127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spc="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3: Create 5 sentences using Present Perfect Simple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2341C62A-02C2-2AB4-7E8A-14D2965422C1}"/>
              </a:ext>
            </a:extLst>
          </p:cNvPr>
          <p:cNvSpPr txBox="1"/>
          <p:nvPr/>
        </p:nvSpPr>
        <p:spPr>
          <a:xfrm>
            <a:off x="371168" y="2262269"/>
            <a:ext cx="84016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  ________  ________  _______________________________________________. 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  ________  ________  _______________________________________________.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  ________  ________  _______________________________________________.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  ________  ________  _______________________________________________.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  ________  ________  _______________________________________________.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en-US" sz="1200" b="0" i="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2E2C4BB-D3F1-E371-CC89-52D13994E960}"/>
              </a:ext>
            </a:extLst>
          </p:cNvPr>
          <p:cNvSpPr txBox="1">
            <a:spLocks/>
          </p:cNvSpPr>
          <p:nvPr/>
        </p:nvSpPr>
        <p:spPr>
          <a:xfrm>
            <a:off x="21772" y="380780"/>
            <a:ext cx="9122228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spc="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 </a:t>
            </a:r>
            <a:r>
              <a:rPr lang="en-US" sz="4800" b="1" spc="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sz="4800" b="1" spc="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3BE8F4AE-52C3-BABB-43CD-CF2207157691}"/>
              </a:ext>
            </a:extLst>
          </p:cNvPr>
          <p:cNvGrpSpPr/>
          <p:nvPr/>
        </p:nvGrpSpPr>
        <p:grpSpPr>
          <a:xfrm>
            <a:off x="21772" y="1743643"/>
            <a:ext cx="2917371" cy="4935732"/>
            <a:chOff x="21772" y="1743643"/>
            <a:chExt cx="2917371" cy="4935732"/>
          </a:xfrm>
        </p:grpSpPr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B1EA0B67-5C16-0B5D-C750-E681BDEEABBE}"/>
                </a:ext>
              </a:extLst>
            </p:cNvPr>
            <p:cNvSpPr txBox="1"/>
            <p:nvPr/>
          </p:nvSpPr>
          <p:spPr>
            <a:xfrm>
              <a:off x="72572" y="1743643"/>
              <a:ext cx="2815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We can use the Present Perfect Simple: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9EC2AE83-7740-A7CC-0327-99B052AAA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994" r="56116" b="19370"/>
            <a:stretch/>
          </p:blipFill>
          <p:spPr>
            <a:xfrm>
              <a:off x="21772" y="2424245"/>
              <a:ext cx="2917371" cy="181428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4F782848-B782-7843-25F1-F70C6D8F5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782" t="9780"/>
            <a:stretch/>
          </p:blipFill>
          <p:spPr>
            <a:xfrm>
              <a:off x="371150" y="4314730"/>
              <a:ext cx="2320216" cy="2364645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8197148A-8BB4-FC52-2E7F-20EF3AA13885}"/>
              </a:ext>
            </a:extLst>
          </p:cNvPr>
          <p:cNvGrpSpPr/>
          <p:nvPr/>
        </p:nvGrpSpPr>
        <p:grpSpPr>
          <a:xfrm>
            <a:off x="3386658" y="1758955"/>
            <a:ext cx="5534797" cy="3428283"/>
            <a:chOff x="3386658" y="1758955"/>
            <a:chExt cx="5534797" cy="3428283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D3E42AFC-4B65-11AF-52B8-CA594E0A8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764"/>
            <a:stretch/>
          </p:blipFill>
          <p:spPr>
            <a:xfrm>
              <a:off x="3386658" y="2430170"/>
              <a:ext cx="5534797" cy="2757068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8F10B38C-4F24-38F9-12AC-DA47D9DF8E27}"/>
                </a:ext>
              </a:extLst>
            </p:cNvPr>
            <p:cNvSpPr txBox="1"/>
            <p:nvPr/>
          </p:nvSpPr>
          <p:spPr>
            <a:xfrm>
              <a:off x="4746172" y="1758955"/>
              <a:ext cx="2815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We can use the Present Perfect Simple with: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06E0161-ED98-FD34-1594-90B69087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58" y="5266292"/>
            <a:ext cx="5534797" cy="14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5329</TotalTime>
  <Words>427</Words>
  <Application>Microsoft Office PowerPoint</Application>
  <PresentationFormat>Carta (216 x 279 mm)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Sector</vt:lpstr>
      <vt:lpstr>Presentación de PowerPoint</vt:lpstr>
      <vt:lpstr>Verbs (Regular &amp;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93</cp:revision>
  <dcterms:created xsi:type="dcterms:W3CDTF">2022-08-12T13:15:04Z</dcterms:created>
  <dcterms:modified xsi:type="dcterms:W3CDTF">2023-09-11T19:57:22Z</dcterms:modified>
</cp:coreProperties>
</file>