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8" r:id="rId1"/>
  </p:sldMasterIdLst>
  <p:sldIdLst>
    <p:sldId id="268" r:id="rId2"/>
    <p:sldId id="296" r:id="rId3"/>
    <p:sldId id="308" r:id="rId4"/>
    <p:sldId id="320" r:id="rId5"/>
    <p:sldId id="321" r:id="rId6"/>
    <p:sldId id="322" r:id="rId7"/>
    <p:sldId id="306" r:id="rId8"/>
    <p:sldId id="267" r:id="rId9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2D4"/>
    <a:srgbClr val="9CB6E5"/>
    <a:srgbClr val="FF3300"/>
    <a:srgbClr val="008000"/>
    <a:srgbClr val="FCE5CE"/>
    <a:srgbClr val="903163"/>
    <a:srgbClr val="800000"/>
    <a:srgbClr val="E6A81E"/>
    <a:srgbClr val="0C23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550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43910077-C9CA-4491-87D9-CD2E6CCF58BD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812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356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496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655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15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9125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90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2288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43910077-C9CA-4491-87D9-CD2E6CCF58BD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69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05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43910077-C9CA-4491-87D9-CD2E6CCF58BD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405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339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94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135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772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192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912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0077-C9CA-4491-87D9-CD2E6CCF58BD}" type="datetimeFigureOut">
              <a:rPr lang="en-CA" smtClean="0"/>
              <a:t>2023-09-25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050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  <p:sldLayoutId id="2147484133" r:id="rId15"/>
    <p:sldLayoutId id="2147484134" r:id="rId16"/>
    <p:sldLayoutId id="214748413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xmlns="" id="{44D05FAA-8B30-5251-1241-BBA8A3CB5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82" y="2743267"/>
            <a:ext cx="1498750" cy="137541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06386A0-0076-4B06-B168-9126990B5672}"/>
              </a:ext>
            </a:extLst>
          </p:cNvPr>
          <p:cNvSpPr txBox="1"/>
          <p:nvPr/>
        </p:nvSpPr>
        <p:spPr>
          <a:xfrm>
            <a:off x="521046" y="2914700"/>
            <a:ext cx="6003182" cy="1028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&amp; could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7C74DF0-EB4C-785F-E3AC-4D80EE7AC6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 r="348"/>
          <a:stretch/>
        </p:blipFill>
        <p:spPr bwMode="auto">
          <a:xfrm>
            <a:off x="126660" y="347973"/>
            <a:ext cx="2718073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9C72A67-E860-695A-542B-70685CB02E92}"/>
              </a:ext>
            </a:extLst>
          </p:cNvPr>
          <p:cNvSpPr txBox="1"/>
          <p:nvPr/>
        </p:nvSpPr>
        <p:spPr>
          <a:xfrm>
            <a:off x="0" y="4860689"/>
            <a:ext cx="2862665" cy="1449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If you had the money, you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pay your bills.</a:t>
            </a:r>
          </a:p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*I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buy my books.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20016342-2FE5-1A10-117F-2F27C00B7CC6}"/>
              </a:ext>
            </a:extLst>
          </p:cNvPr>
          <p:cNvSpPr/>
          <p:nvPr/>
        </p:nvSpPr>
        <p:spPr>
          <a:xfrm rot="5400000">
            <a:off x="1265651" y="4399639"/>
            <a:ext cx="360000" cy="331285"/>
          </a:xfrm>
          <a:prstGeom prst="rightArrow">
            <a:avLst/>
          </a:prstGeom>
          <a:solidFill>
            <a:schemeClr val="accent2"/>
          </a:solidFill>
          <a:ln>
            <a:solidFill>
              <a:srgbClr val="E6A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70A3022-F087-9163-7E7C-122AA60D24C1}"/>
              </a:ext>
            </a:extLst>
          </p:cNvPr>
          <p:cNvSpPr txBox="1"/>
          <p:nvPr/>
        </p:nvSpPr>
        <p:spPr>
          <a:xfrm>
            <a:off x="3049233" y="4860688"/>
            <a:ext cx="2823878" cy="1545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I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couldn’t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to the beach yesterday.</a:t>
            </a:r>
          </a:p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*I’m on a diet, I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can’t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eat bread.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xmlns="" id="{D9EA42CD-9D65-A2EF-A5A4-B2623ADF6974}"/>
              </a:ext>
            </a:extLst>
          </p:cNvPr>
          <p:cNvSpPr/>
          <p:nvPr/>
        </p:nvSpPr>
        <p:spPr>
          <a:xfrm rot="5400000">
            <a:off x="4281172" y="4399639"/>
            <a:ext cx="360000" cy="331285"/>
          </a:xfrm>
          <a:prstGeom prst="rightArrow">
            <a:avLst/>
          </a:prstGeom>
          <a:solidFill>
            <a:schemeClr val="accent2"/>
          </a:solidFill>
          <a:ln>
            <a:solidFill>
              <a:srgbClr val="E6A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595AE1D7-7822-1B2A-ECC6-35BB23D4CE69}"/>
              </a:ext>
            </a:extLst>
          </p:cNvPr>
          <p:cNvSpPr txBox="1"/>
          <p:nvPr/>
        </p:nvSpPr>
        <p:spPr>
          <a:xfrm>
            <a:off x="6177565" y="4860688"/>
            <a:ext cx="2839774" cy="2005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she read the contract?</a:t>
            </a:r>
          </a:p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play with us?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xmlns="" id="{C8062BD5-17B2-EA21-580C-AF7878068284}"/>
              </a:ext>
            </a:extLst>
          </p:cNvPr>
          <p:cNvSpPr/>
          <p:nvPr/>
        </p:nvSpPr>
        <p:spPr>
          <a:xfrm rot="5400000">
            <a:off x="7296693" y="4399639"/>
            <a:ext cx="360000" cy="331285"/>
          </a:xfrm>
          <a:prstGeom prst="rightArrow">
            <a:avLst/>
          </a:prstGeom>
          <a:solidFill>
            <a:schemeClr val="accent2"/>
          </a:solidFill>
          <a:ln>
            <a:solidFill>
              <a:srgbClr val="E6A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CE19C1B-F61E-F64F-FD4A-B8BC0A3279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" b="375"/>
          <a:stretch/>
        </p:blipFill>
        <p:spPr bwMode="auto">
          <a:xfrm>
            <a:off x="3212963" y="347973"/>
            <a:ext cx="2718073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A12AACD-C326-775E-23A8-5965E94058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 bwMode="auto">
          <a:xfrm>
            <a:off x="6299266" y="347973"/>
            <a:ext cx="2718073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11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 animBg="1"/>
      <p:bldP spid="9" grpId="0"/>
      <p:bldP spid="11" grpId="0" animBg="1"/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9C08A8-DE60-5458-846B-01E7BD5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2445"/>
            <a:ext cx="7587523" cy="1083329"/>
          </a:xfrm>
        </p:spPr>
        <p:txBody>
          <a:bodyPr>
            <a:normAutofit/>
          </a:bodyPr>
          <a:lstStyle/>
          <a:p>
            <a:pPr algn="ctr"/>
            <a:r>
              <a:rPr lang="en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Verbs</a:t>
            </a:r>
            <a:br>
              <a:rPr lang="en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CA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(Regular &amp; Irregular)</a:t>
            </a:r>
            <a:endParaRPr lang="en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B2BF7F83-84D6-08EA-289A-FEA788194E58}"/>
              </a:ext>
            </a:extLst>
          </p:cNvPr>
          <p:cNvSpPr txBox="1"/>
          <p:nvPr/>
        </p:nvSpPr>
        <p:spPr>
          <a:xfrm>
            <a:off x="228132" y="5976452"/>
            <a:ext cx="868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about </a:t>
            </a:r>
            <a:r>
              <a:rPr lang="es-MX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verbs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use </a:t>
            </a:r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es-MX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talking</a:t>
            </a:r>
            <a:endParaRPr lang="es-MX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shopping.</a:t>
            </a:r>
          </a:p>
        </p:txBody>
      </p:sp>
      <p:graphicFrame>
        <p:nvGraphicFramePr>
          <p:cNvPr id="23" name="Tabla 23">
            <a:extLst>
              <a:ext uri="{FF2B5EF4-FFF2-40B4-BE49-F238E27FC236}">
                <a16:creationId xmlns:a16="http://schemas.microsoft.com/office/drawing/2014/main" xmlns="" id="{A5CBB581-9E71-C081-5B20-5C4710E2F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999621"/>
              </p:ext>
            </p:extLst>
          </p:nvPr>
        </p:nvGraphicFramePr>
        <p:xfrm>
          <a:off x="1123950" y="2233187"/>
          <a:ext cx="7010400" cy="3261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141602605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4005790564"/>
                    </a:ext>
                  </a:extLst>
                </a:gridCol>
              </a:tblGrid>
              <a:tr h="204118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REGULAR VERBS</a:t>
                      </a:r>
                      <a:endParaRPr lang="en-C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IRREGULAR VERBS</a:t>
                      </a:r>
                      <a:endParaRPr lang="en-C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387858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E.g.</a:t>
                      </a: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Purchase. Purchased. Purchased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E.g.</a:t>
                      </a:r>
                    </a:p>
                    <a:p>
                      <a:pPr algn="ctr"/>
                      <a:r>
                        <a:rPr lang="es-ES" sz="1600" b="1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Buy</a:t>
                      </a: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s-ES" sz="1600" b="1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Bought</a:t>
                      </a: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s-ES" sz="1600" b="1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Bought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0549423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Stay. Stayed. Stayed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Take. Took. Taken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2993242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Talk. Talked. Talked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Pay. Paid. Paid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9758185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Satisfy. Satisfied. Satisfied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Find. Found. Found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7532387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Enjoy. Enjoyed. Enjoyed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Give. Gave. Given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6647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67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D26A16D-B8F8-D242-C157-FDE0A5D12107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2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xmlns="" id="{B28033D1-23E6-B57E-58AD-743C47B1D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926312"/>
              </p:ext>
            </p:extLst>
          </p:nvPr>
        </p:nvGraphicFramePr>
        <p:xfrm>
          <a:off x="139413" y="2094122"/>
          <a:ext cx="8865174" cy="189441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871073">
                  <a:extLst>
                    <a:ext uri="{9D8B030D-6E8A-4147-A177-3AD203B41FA5}">
                      <a16:colId xmlns:a16="http://schemas.microsoft.com/office/drawing/2014/main" xmlns="" val="2468752210"/>
                    </a:ext>
                  </a:extLst>
                </a:gridCol>
                <a:gridCol w="5994101">
                  <a:extLst>
                    <a:ext uri="{9D8B030D-6E8A-4147-A177-3AD203B41FA5}">
                      <a16:colId xmlns:a16="http://schemas.microsoft.com/office/drawing/2014/main" xmlns="" val="2851763195"/>
                    </a:ext>
                  </a:extLst>
                </a:gridCol>
              </a:tblGrid>
              <a:tr h="350915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Could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9111217"/>
                  </a:ext>
                </a:extLst>
              </a:tr>
              <a:tr h="1543501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 describe ability.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Use in present.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     E.g. I can play basketball.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     E.g. She can’t study French.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     E.g. Can he listen to the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            radio?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 describe ability or request / possibility / conditional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Use in past.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     E.g. We could run fast.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     E.g. He couldn’t ride a bike.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     E.g. Could they pay the check? No, they can’t. (Request)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     E.g. Could she dance when she was a kid? No, she couldn’t. (ability)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0954521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3B621FF7-6F00-D59A-9E93-10D508324D8C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591922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&amp; Could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xmlns="" id="{5CE75A34-F3B9-6C2A-588F-9C7057B38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747736"/>
              </p:ext>
            </p:extLst>
          </p:nvPr>
        </p:nvGraphicFramePr>
        <p:xfrm>
          <a:off x="139414" y="3998214"/>
          <a:ext cx="8865172" cy="142505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5057">
                  <a:extLst>
                    <a:ext uri="{9D8B030D-6E8A-4147-A177-3AD203B41FA5}">
                      <a16:colId xmlns:a16="http://schemas.microsoft.com/office/drawing/2014/main" xmlns="" val="3649058160"/>
                    </a:ext>
                  </a:extLst>
                </a:gridCol>
                <a:gridCol w="3214273">
                  <a:extLst>
                    <a:ext uri="{9D8B030D-6E8A-4147-A177-3AD203B41FA5}">
                      <a16:colId xmlns:a16="http://schemas.microsoft.com/office/drawing/2014/main" xmlns="" val="2108664363"/>
                    </a:ext>
                  </a:extLst>
                </a:gridCol>
                <a:gridCol w="2695842">
                  <a:extLst>
                    <a:ext uri="{9D8B030D-6E8A-4147-A177-3AD203B41FA5}">
                      <a16:colId xmlns:a16="http://schemas.microsoft.com/office/drawing/2014/main" xmlns="" val="3940236535"/>
                    </a:ext>
                  </a:extLst>
                </a:gridCol>
              </a:tblGrid>
              <a:tr h="306076">
                <a:tc gridSpan="3"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Can</a:t>
                      </a:r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714962"/>
                  </a:ext>
                </a:extLst>
              </a:tr>
              <a:tr h="108977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[AFFIRMATIVE]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S +  </a:t>
                      </a:r>
                      <a:r>
                        <a:rPr lang="en-CA" sz="1400" b="1" dirty="0">
                          <a:solidFill>
                            <a:srgbClr val="FFFF00"/>
                          </a:solidFill>
                        </a:rPr>
                        <a:t>can</a:t>
                      </a:r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 + verb infinitive  + 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[NEGATIVE]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S +  </a:t>
                      </a:r>
                      <a:r>
                        <a:rPr lang="en-CA" sz="1400" b="1" dirty="0">
                          <a:solidFill>
                            <a:srgbClr val="FFFF00"/>
                          </a:solidFill>
                        </a:rPr>
                        <a:t>can’t</a:t>
                      </a:r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+ verb infinitive  +  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[INTERROGATIVE]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400" b="1" dirty="0">
                          <a:solidFill>
                            <a:srgbClr val="FFFF00"/>
                          </a:solidFill>
                        </a:rPr>
                        <a:t>Can</a:t>
                      </a:r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 +  S  +   verb infinitive  +  C 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3495053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1CC38D42-2913-5785-BEA8-18FE0CC06E87}"/>
              </a:ext>
            </a:extLst>
          </p:cNvPr>
          <p:cNvSpPr txBox="1">
            <a:spLocks/>
          </p:cNvSpPr>
          <p:nvPr/>
        </p:nvSpPr>
        <p:spPr>
          <a:xfrm>
            <a:off x="6107897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Affirmative (+)</a:t>
            </a:r>
          </a:p>
          <a:p>
            <a:pPr algn="ctr">
              <a:spcAft>
                <a:spcPts val="600"/>
              </a:spcAft>
            </a:pPr>
            <a:r>
              <a:rPr lang="en-US" sz="1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 (-)</a:t>
            </a:r>
          </a:p>
          <a:p>
            <a:pPr algn="ctr">
              <a:spcAft>
                <a:spcPts val="600"/>
              </a:spcAft>
            </a:pPr>
            <a:r>
              <a:rPr lang="en-US" sz="1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Interrogative (?)</a:t>
            </a:r>
          </a:p>
        </p:txBody>
      </p:sp>
      <p:graphicFrame>
        <p:nvGraphicFramePr>
          <p:cNvPr id="5" name="Tabla 3">
            <a:extLst>
              <a:ext uri="{FF2B5EF4-FFF2-40B4-BE49-F238E27FC236}">
                <a16:creationId xmlns:a16="http://schemas.microsoft.com/office/drawing/2014/main" xmlns="" id="{62C733CA-0E0F-8697-30D8-C2E30667C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245463"/>
              </p:ext>
            </p:extLst>
          </p:nvPr>
        </p:nvGraphicFramePr>
        <p:xfrm>
          <a:off x="139414" y="5442276"/>
          <a:ext cx="8865172" cy="142505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5057">
                  <a:extLst>
                    <a:ext uri="{9D8B030D-6E8A-4147-A177-3AD203B41FA5}">
                      <a16:colId xmlns:a16="http://schemas.microsoft.com/office/drawing/2014/main" xmlns="" val="3649058160"/>
                    </a:ext>
                  </a:extLst>
                </a:gridCol>
                <a:gridCol w="3214273">
                  <a:extLst>
                    <a:ext uri="{9D8B030D-6E8A-4147-A177-3AD203B41FA5}">
                      <a16:colId xmlns:a16="http://schemas.microsoft.com/office/drawing/2014/main" xmlns="" val="2108664363"/>
                    </a:ext>
                  </a:extLst>
                </a:gridCol>
                <a:gridCol w="2695842">
                  <a:extLst>
                    <a:ext uri="{9D8B030D-6E8A-4147-A177-3AD203B41FA5}">
                      <a16:colId xmlns:a16="http://schemas.microsoft.com/office/drawing/2014/main" xmlns="" val="3940236535"/>
                    </a:ext>
                  </a:extLst>
                </a:gridCol>
              </a:tblGrid>
              <a:tr h="306076">
                <a:tc gridSpan="3"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Could</a:t>
                      </a:r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714962"/>
                  </a:ext>
                </a:extLst>
              </a:tr>
              <a:tr h="108977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[AFFIRMATIVE]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S +  </a:t>
                      </a:r>
                      <a:r>
                        <a:rPr lang="en-CA" sz="1400" b="1" dirty="0">
                          <a:solidFill>
                            <a:srgbClr val="FFFF00"/>
                          </a:solidFill>
                        </a:rPr>
                        <a:t>could</a:t>
                      </a:r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 + verb infinitive  + 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[NEGATIVE]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S +  </a:t>
                      </a:r>
                      <a:r>
                        <a:rPr lang="en-CA" sz="1400" b="1" dirty="0">
                          <a:solidFill>
                            <a:srgbClr val="FFFF00"/>
                          </a:solidFill>
                        </a:rPr>
                        <a:t>couldn’t</a:t>
                      </a:r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+ verb infinitive  +  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[INTERROGATIVE]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400" b="1" dirty="0">
                          <a:solidFill>
                            <a:srgbClr val="FFFF00"/>
                          </a:solidFill>
                        </a:rPr>
                        <a:t>Could</a:t>
                      </a:r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 +  S  +   verb infinitive  +  C 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3495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55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xmlns="" id="{AC559910-0E2B-E73B-349F-8AFDEA287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3517"/>
              </p:ext>
            </p:extLst>
          </p:nvPr>
        </p:nvGraphicFramePr>
        <p:xfrm>
          <a:off x="17646" y="2281630"/>
          <a:ext cx="9088253" cy="4267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088253">
                  <a:extLst>
                    <a:ext uri="{9D8B030D-6E8A-4147-A177-3AD203B41FA5}">
                      <a16:colId xmlns:a16="http://schemas.microsoft.com/office/drawing/2014/main" xmlns="" val="3649058160"/>
                    </a:ext>
                  </a:extLst>
                </a:gridCol>
              </a:tblGrid>
              <a:tr h="306076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Choose the correct answer</a:t>
                      </a:r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714962"/>
                  </a:ext>
                </a:extLst>
              </a:tr>
              <a:tr h="1089775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She can speak Spanish.   /   She can speaks Spanish.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AutoNum type="arabicPeriod"/>
                      </a:pP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AutoNum type="arabicPeriod"/>
                      </a:pP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Could I use your bathroom please? </a:t>
                      </a:r>
                      <a:r>
                        <a:rPr lang="en-CA" sz="1800" dirty="0" smtClean="0">
                          <a:solidFill>
                            <a:schemeClr val="tx1"/>
                          </a:solidFill>
                        </a:rPr>
                        <a:t>Yes, could</a:t>
                      </a:r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.  /   Could I use your bathroom please? </a:t>
                      </a:r>
                      <a:r>
                        <a:rPr lang="en-CA" sz="1800" dirty="0" smtClean="0">
                          <a:solidFill>
                            <a:schemeClr val="tx1"/>
                          </a:solidFill>
                        </a:rPr>
                        <a:t>Yes, </a:t>
                      </a:r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you can.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AutoNum type="arabicPeriod"/>
                      </a:pP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AutoNum type="arabicPeriod"/>
                      </a:pP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Can you help her please?   /   Can you helps her please?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AutoNum type="arabicPeriod"/>
                      </a:pP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AutoNum type="arabicPeriod"/>
                      </a:pP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They can’t go to the trip.   /   They couldn’t went to the trip.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AutoNum type="arabicPeriod"/>
                      </a:pP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AutoNum type="arabicPeriod"/>
                      </a:pP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He could goes to the new restaurant.   /   He couldn’t go to the new restaurant.</a:t>
                      </a:r>
                      <a:endParaRPr lang="en-CA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3495053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D26A16D-B8F8-D242-C157-FDE0A5D12107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</a:p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E30DDA1-F8AE-AFD2-119B-26415247168E}"/>
              </a:ext>
            </a:extLst>
          </p:cNvPr>
          <p:cNvCxnSpPr/>
          <p:nvPr/>
        </p:nvCxnSpPr>
        <p:spPr>
          <a:xfrm>
            <a:off x="3288394" y="2810329"/>
            <a:ext cx="2550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A08A9866-1DA6-1499-5A5D-12A35C842BD7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591922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the mistakes and cross them out</a:t>
            </a:r>
          </a:p>
        </p:txBody>
      </p:sp>
      <p:cxnSp>
        <p:nvCxnSpPr>
          <p:cNvPr id="11" name="Conector recto 4">
            <a:extLst>
              <a:ext uri="{FF2B5EF4-FFF2-40B4-BE49-F238E27FC236}">
                <a16:creationId xmlns:a16="http://schemas.microsoft.com/office/drawing/2014/main" xmlns="" id="{8E30DDA1-F8AE-AFD2-119B-26415247168E}"/>
              </a:ext>
            </a:extLst>
          </p:cNvPr>
          <p:cNvCxnSpPr/>
          <p:nvPr/>
        </p:nvCxnSpPr>
        <p:spPr>
          <a:xfrm>
            <a:off x="460376" y="3648529"/>
            <a:ext cx="48545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4">
            <a:extLst>
              <a:ext uri="{FF2B5EF4-FFF2-40B4-BE49-F238E27FC236}">
                <a16:creationId xmlns:a16="http://schemas.microsoft.com/office/drawing/2014/main" xmlns="" id="{8E30DDA1-F8AE-AFD2-119B-26415247168E}"/>
              </a:ext>
            </a:extLst>
          </p:cNvPr>
          <p:cNvCxnSpPr/>
          <p:nvPr/>
        </p:nvCxnSpPr>
        <p:spPr>
          <a:xfrm>
            <a:off x="3460298" y="4743904"/>
            <a:ext cx="28452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4">
            <a:extLst>
              <a:ext uri="{FF2B5EF4-FFF2-40B4-BE49-F238E27FC236}">
                <a16:creationId xmlns:a16="http://schemas.microsoft.com/office/drawing/2014/main" xmlns="" id="{8E30DDA1-F8AE-AFD2-119B-26415247168E}"/>
              </a:ext>
            </a:extLst>
          </p:cNvPr>
          <p:cNvCxnSpPr/>
          <p:nvPr/>
        </p:nvCxnSpPr>
        <p:spPr>
          <a:xfrm>
            <a:off x="3460298" y="5563054"/>
            <a:ext cx="34167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4">
            <a:extLst>
              <a:ext uri="{FF2B5EF4-FFF2-40B4-BE49-F238E27FC236}">
                <a16:creationId xmlns:a16="http://schemas.microsoft.com/office/drawing/2014/main" xmlns="" id="{8E30DDA1-F8AE-AFD2-119B-26415247168E}"/>
              </a:ext>
            </a:extLst>
          </p:cNvPr>
          <p:cNvCxnSpPr/>
          <p:nvPr/>
        </p:nvCxnSpPr>
        <p:spPr>
          <a:xfrm>
            <a:off x="460376" y="6391729"/>
            <a:ext cx="391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38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xmlns="" id="{AC559910-0E2B-E73B-349F-8AFDEA287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344582"/>
              </p:ext>
            </p:extLst>
          </p:nvPr>
        </p:nvGraphicFramePr>
        <p:xfrm>
          <a:off x="381653" y="2281630"/>
          <a:ext cx="8401664" cy="39928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401664">
                  <a:extLst>
                    <a:ext uri="{9D8B030D-6E8A-4147-A177-3AD203B41FA5}">
                      <a16:colId xmlns:a16="http://schemas.microsoft.com/office/drawing/2014/main" xmlns="" val="3649058160"/>
                    </a:ext>
                  </a:extLst>
                </a:gridCol>
              </a:tblGrid>
              <a:tr h="1395851">
                <a:tc>
                  <a:txBody>
                    <a:bodyPr/>
                    <a:lstStyle/>
                    <a:p>
                      <a:pPr algn="l"/>
                      <a:r>
                        <a:rPr lang="en-CA" sz="16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</a:t>
                      </a:r>
                    </a:p>
                    <a:p>
                      <a:pPr marL="0" indent="0" algn="l">
                        <a:lnSpc>
                          <a:spcPct val="200000"/>
                        </a:lnSpc>
                        <a:buNone/>
                      </a:pPr>
                      <a:r>
                        <a:rPr lang="en-CA" sz="16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_____________________________________________________________</a:t>
                      </a:r>
                    </a:p>
                    <a:p>
                      <a:pPr marL="0" indent="0" algn="l">
                        <a:lnSpc>
                          <a:spcPct val="200000"/>
                        </a:lnSpc>
                        <a:buNone/>
                      </a:pPr>
                      <a:r>
                        <a:rPr lang="en-CA" sz="16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_____________________________________________________________</a:t>
                      </a:r>
                    </a:p>
                    <a:p>
                      <a:pPr marL="0" indent="0" algn="l">
                        <a:lnSpc>
                          <a:spcPct val="200000"/>
                        </a:lnSpc>
                        <a:buNone/>
                      </a:pPr>
                      <a:r>
                        <a:rPr lang="en-CA" sz="16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_____________________________________________________________</a:t>
                      </a:r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en-CA" sz="16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COULD</a:t>
                      </a:r>
                    </a:p>
                    <a:p>
                      <a:pPr marL="0" indent="0" algn="l">
                        <a:lnSpc>
                          <a:spcPct val="200000"/>
                        </a:lnSpc>
                        <a:buNone/>
                      </a:pPr>
                      <a:r>
                        <a:rPr lang="en-CA" sz="16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_____________________________________________________________</a:t>
                      </a:r>
                    </a:p>
                    <a:p>
                      <a:pPr marL="0" indent="0" algn="l">
                        <a:lnSpc>
                          <a:spcPct val="200000"/>
                        </a:lnSpc>
                        <a:buNone/>
                      </a:pPr>
                      <a:r>
                        <a:rPr lang="en-CA" sz="16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_____________________________________________________________</a:t>
                      </a:r>
                    </a:p>
                    <a:p>
                      <a:pPr marL="0" indent="0" algn="l">
                        <a:lnSpc>
                          <a:spcPct val="200000"/>
                        </a:lnSpc>
                        <a:buNone/>
                      </a:pPr>
                      <a:r>
                        <a:rPr lang="en-CA" sz="16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_____________________________________________________________</a:t>
                      </a:r>
                    </a:p>
                    <a:p>
                      <a:pPr algn="l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714962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676DB847-E0BE-48B4-B296-37CD20E17DFC}"/>
              </a:ext>
            </a:extLst>
          </p:cNvPr>
          <p:cNvSpPr txBox="1">
            <a:spLocks/>
          </p:cNvSpPr>
          <p:nvPr/>
        </p:nvSpPr>
        <p:spPr>
          <a:xfrm>
            <a:off x="-29979" y="634744"/>
            <a:ext cx="7591922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three </a:t>
            </a:r>
            <a:r>
              <a:rPr lang="en-US" sz="3200" spc="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sentences.</a:t>
            </a:r>
            <a:endParaRPr lang="en-US" sz="3200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D26A16D-B8F8-D242-C157-FDE0A5D12107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</a:p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8029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xmlns="" id="{AC559910-0E2B-E73B-349F-8AFDEA287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934120"/>
              </p:ext>
            </p:extLst>
          </p:nvPr>
        </p:nvGraphicFramePr>
        <p:xfrm>
          <a:off x="381653" y="2281630"/>
          <a:ext cx="8401664" cy="42367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8401664">
                  <a:extLst>
                    <a:ext uri="{9D8B030D-6E8A-4147-A177-3AD203B41FA5}">
                      <a16:colId xmlns:a16="http://schemas.microsoft.com/office/drawing/2014/main" xmlns="" val="3649058160"/>
                    </a:ext>
                  </a:extLst>
                </a:gridCol>
              </a:tblGrid>
              <a:tr h="1395851">
                <a:tc>
                  <a:txBody>
                    <a:bodyPr/>
                    <a:lstStyle/>
                    <a:p>
                      <a:pPr algn="l"/>
                      <a:endParaRPr lang="en-CA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en-CA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n-CA" sz="1600" dirty="0" smtClean="0">
                          <a:solidFill>
                            <a:schemeClr val="bg1"/>
                          </a:solidFill>
                        </a:rPr>
                        <a:t>1. __________________________________________________________________.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2. </a:t>
                      </a:r>
                      <a:r>
                        <a:rPr lang="en-CA" sz="16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__________________________________________________________________.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en-CA" sz="16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__________________________________________________________________.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en-CA" sz="16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__________________________________________________________________.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en-CA" sz="16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__________________________________________________________________.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714962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676DB847-E0BE-48B4-B296-37CD20E17DFC}"/>
              </a:ext>
            </a:extLst>
          </p:cNvPr>
          <p:cNvSpPr txBox="1">
            <a:spLocks/>
          </p:cNvSpPr>
          <p:nvPr/>
        </p:nvSpPr>
        <p:spPr>
          <a:xfrm>
            <a:off x="-29979" y="616082"/>
            <a:ext cx="7591922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exercise 1, change the correct sentences into their opposite </a:t>
            </a:r>
            <a:r>
              <a:rPr lang="en-US" sz="3200" spc="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form.</a:t>
            </a:r>
            <a:endParaRPr lang="en-US" sz="3200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D26A16D-B8F8-D242-C157-FDE0A5D12107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</a:p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7968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12E2C4BB-D3F1-E371-CC89-52D13994E960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689954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&amp; Could: Summary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A10C28A-AE45-2593-73BD-84FA7C7ED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9" y="2024857"/>
            <a:ext cx="8882642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9C44802-BA41-69AF-22B5-129751C939DE}"/>
              </a:ext>
            </a:extLst>
          </p:cNvPr>
          <p:cNvSpPr txBox="1"/>
          <p:nvPr/>
        </p:nvSpPr>
        <p:spPr>
          <a:xfrm>
            <a:off x="425598" y="2967015"/>
            <a:ext cx="6045796" cy="9239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cap="all" spc="800" dirty="0">
                <a:latin typeface="+mj-lt"/>
                <a:ea typeface="+mj-ea"/>
                <a:cs typeface="+mj-cs"/>
              </a:rPr>
              <a:t>Thanks!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xmlns="" id="{246D209D-65DD-5AF6-D171-1950997F4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275" y="2657333"/>
            <a:ext cx="1744992" cy="16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1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erlín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erlí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4401</TotalTime>
  <Words>472</Words>
  <Application>Microsoft Office PowerPoint</Application>
  <PresentationFormat>Carta (216 x 279 mm)</PresentationFormat>
  <Paragraphs>122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Berlín</vt:lpstr>
      <vt:lpstr>Presentación de PowerPoint</vt:lpstr>
      <vt:lpstr>Verbs (Regular &amp; Irregular)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 ST</dc:creator>
  <cp:lastModifiedBy>ACER</cp:lastModifiedBy>
  <cp:revision>96</cp:revision>
  <dcterms:created xsi:type="dcterms:W3CDTF">2022-08-12T13:15:04Z</dcterms:created>
  <dcterms:modified xsi:type="dcterms:W3CDTF">2023-09-25T17:42:16Z</dcterms:modified>
</cp:coreProperties>
</file>