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2" r:id="rId1"/>
  </p:sldMasterIdLst>
  <p:sldIdLst>
    <p:sldId id="271" r:id="rId2"/>
    <p:sldId id="272" r:id="rId3"/>
    <p:sldId id="257" r:id="rId4"/>
    <p:sldId id="258" r:id="rId5"/>
    <p:sldId id="259" r:id="rId6"/>
    <p:sldId id="260" r:id="rId7"/>
    <p:sldId id="263" r:id="rId8"/>
    <p:sldId id="262" r:id="rId9"/>
    <p:sldId id="269" r:id="rId10"/>
    <p:sldId id="268" r:id="rId11"/>
    <p:sldId id="270" r:id="rId12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993300"/>
    <a:srgbClr val="FF6600"/>
    <a:srgbClr val="EBF9F5"/>
    <a:srgbClr val="E5F7F2"/>
    <a:srgbClr val="66FF66"/>
    <a:srgbClr val="0073FB"/>
    <a:srgbClr val="341D22"/>
    <a:srgbClr val="3494BA"/>
    <a:srgbClr val="2236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12" autoAdjust="0"/>
    <p:restoredTop sz="94660"/>
  </p:normalViewPr>
  <p:slideViewPr>
    <p:cSldViewPr snapToGrid="0">
      <p:cViewPr>
        <p:scale>
          <a:sx n="90" d="100"/>
          <a:sy n="90" d="100"/>
        </p:scale>
        <p:origin x="-1291" y="2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Thursday, August 10,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DBA1B0FB-D917-4C8C-928F-313BD683BF3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594577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Thursday, August 10,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BA1B0FB-D917-4C8C-928F-313BD683BF3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59611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Thursday, August 10,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BA1B0FB-D917-4C8C-928F-313BD683BF39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0874355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Thursday, August 10, 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BA1B0FB-D917-4C8C-928F-313BD683BF3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248587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Thursday, August 10, 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BA1B0FB-D917-4C8C-928F-313BD683BF39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20266025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Thursday, August 10, 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BA1B0FB-D917-4C8C-928F-313BD683BF3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30590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Thursday, August 10,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311640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Thursday, August 10,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398239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Thursday, August 10,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90720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Thursday, August 10,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BA1B0FB-D917-4C8C-928F-313BD683BF3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646251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Thursday, August 10, 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BA1B0FB-D917-4C8C-928F-313BD683BF3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1927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Thursday, August 10, 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BA1B0FB-D917-4C8C-928F-313BD683BF3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0027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Thursday, August 10, 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309219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Thursday, August 10, 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65789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Thursday, August 10, 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75665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Thursday, August 10, 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BA1B0FB-D917-4C8C-928F-313BD683BF3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71608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749"/>
            <a:ext cx="1952272" cy="6852504"/>
            <a:chOff x="6627813" y="196102"/>
            <a:chExt cx="1952625" cy="5677649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610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6CB39B-5F4C-4A7E-9BE3-AAFD45576D16}" type="datetime2">
              <a:rPr lang="en-US" smtClean="0"/>
              <a:t>Thursday, August 10,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BA1B0FB-D917-4C8C-928F-313BD683BF3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636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  <p:sldLayoutId id="2147483855" r:id="rId13"/>
    <p:sldLayoutId id="2147483856" r:id="rId14"/>
    <p:sldLayoutId id="2147483857" r:id="rId15"/>
    <p:sldLayoutId id="2147483858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C1E89FD1-0D74-8286-A21F-86509FD11876}"/>
              </a:ext>
            </a:extLst>
          </p:cNvPr>
          <p:cNvSpPr txBox="1"/>
          <p:nvPr/>
        </p:nvSpPr>
        <p:spPr>
          <a:xfrm>
            <a:off x="101238" y="380469"/>
            <a:ext cx="4382641" cy="180434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5400" b="1" dirty="0">
                <a:ln w="66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lt"/>
                <a:ea typeface="+mj-ea"/>
                <a:cs typeface="+mj-cs"/>
              </a:rPr>
              <a:t>On prompt talking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0B6820E0-28DF-483A-6DF5-22B519DA39D3}"/>
              </a:ext>
            </a:extLst>
          </p:cNvPr>
          <p:cNvSpPr txBox="1"/>
          <p:nvPr/>
        </p:nvSpPr>
        <p:spPr>
          <a:xfrm>
            <a:off x="316184" y="2411840"/>
            <a:ext cx="3952748" cy="45147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</a:pP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LANGUAGE ADVENTURE :)</a:t>
            </a:r>
          </a:p>
        </p:txBody>
      </p:sp>
      <p:pic>
        <p:nvPicPr>
          <p:cNvPr id="10" name="Imagen 9" descr="Icono&#10;&#10;Descripción generada automáticamente">
            <a:extLst>
              <a:ext uri="{FF2B5EF4-FFF2-40B4-BE49-F238E27FC236}">
                <a16:creationId xmlns:a16="http://schemas.microsoft.com/office/drawing/2014/main" xmlns="" id="{51D5F180-4E7A-44AB-8BFE-D4BF77E61B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787" r="3" b="250"/>
          <a:stretch/>
        </p:blipFill>
        <p:spPr>
          <a:xfrm>
            <a:off x="826397" y="3916663"/>
            <a:ext cx="2693404" cy="244616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3CDFF7AD-F251-3AB1-D0E8-F43AC352CD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72" r="27872"/>
          <a:stretch/>
        </p:blipFill>
        <p:spPr>
          <a:xfrm>
            <a:off x="4572000" y="0"/>
            <a:ext cx="45720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098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5C9F43B5-7F19-A43E-88BF-062FDB585D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6" r="22516"/>
          <a:stretch/>
        </p:blipFill>
        <p:spPr>
          <a:xfrm>
            <a:off x="3479799" y="10"/>
            <a:ext cx="5664200" cy="685799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3F057F44-2580-06CA-9C32-B3B7BA914F4C}"/>
              </a:ext>
            </a:extLst>
          </p:cNvPr>
          <p:cNvSpPr txBox="1"/>
          <p:nvPr/>
        </p:nvSpPr>
        <p:spPr>
          <a:xfrm>
            <a:off x="189002" y="2934900"/>
            <a:ext cx="3290797" cy="205504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  <a:spcAft>
                <a:spcPts val="450"/>
              </a:spcAft>
              <a:buClr>
                <a:schemeClr val="tx1"/>
              </a:buClr>
            </a:pPr>
            <a:r>
              <a:rPr lang="en-US" sz="3200" b="1" spc="150" dirty="0">
                <a:latin typeface="+mj-lt"/>
                <a:ea typeface="+mj-ea"/>
                <a:cs typeface="+mj-cs"/>
              </a:rPr>
              <a:t>Some advantages of travelling by </a:t>
            </a:r>
            <a:r>
              <a:rPr lang="en-US" sz="3200" b="1" spc="150" dirty="0" smtClean="0">
                <a:latin typeface="+mj-lt"/>
                <a:ea typeface="+mj-ea"/>
                <a:cs typeface="+mj-cs"/>
              </a:rPr>
              <a:t>motorbike </a:t>
            </a:r>
            <a:r>
              <a:rPr lang="en-US" sz="3200" b="1" spc="150" dirty="0">
                <a:latin typeface="+mj-lt"/>
                <a:ea typeface="+mj-ea"/>
                <a:cs typeface="+mj-cs"/>
              </a:rPr>
              <a:t>are…</a:t>
            </a:r>
            <a:endParaRPr lang="en-US" sz="3200" b="1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97066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BC5486F6-43A5-953E-1899-5E607640C0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76156" y="3204308"/>
            <a:ext cx="4591678" cy="3058525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C1E89FD1-0D74-8286-A21F-86509FD11876}"/>
              </a:ext>
            </a:extLst>
          </p:cNvPr>
          <p:cNvSpPr txBox="1"/>
          <p:nvPr/>
        </p:nvSpPr>
        <p:spPr>
          <a:xfrm>
            <a:off x="215483" y="360298"/>
            <a:ext cx="8713033" cy="221732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spcAft>
                <a:spcPts val="600"/>
              </a:spcAft>
              <a:defRPr sz="5400" b="1">
                <a:ln w="6600">
                  <a:solidFill>
                    <a:srgbClr val="9933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CA" sz="6600" dirty="0">
                <a:ln w="66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2"/>
                </a:solidFill>
              </a:rPr>
              <a:t>Nice on prompt talking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C9605151-600E-83BA-480E-50B9F36BE87C}"/>
              </a:ext>
            </a:extLst>
          </p:cNvPr>
          <p:cNvSpPr txBox="1"/>
          <p:nvPr/>
        </p:nvSpPr>
        <p:spPr>
          <a:xfrm>
            <a:off x="4059320" y="5504741"/>
            <a:ext cx="2843916" cy="7751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spcAft>
                <a:spcPts val="600"/>
              </a:spcAft>
              <a:defRPr sz="6600" b="1">
                <a:ln w="6600">
                  <a:solidFill>
                    <a:srgbClr val="9933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CA" sz="4800" dirty="0">
                <a:ln w="66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2"/>
                </a:solidFill>
              </a:rPr>
              <a:t>Thanks!</a:t>
            </a:r>
          </a:p>
        </p:txBody>
      </p:sp>
      <p:pic>
        <p:nvPicPr>
          <p:cNvPr id="2" name="Imagen 1" descr="Icono&#10;&#10;Descripción generada automáticamente">
            <a:extLst>
              <a:ext uri="{FF2B5EF4-FFF2-40B4-BE49-F238E27FC236}">
                <a16:creationId xmlns:a16="http://schemas.microsoft.com/office/drawing/2014/main" xmlns="" id="{D2FB90B2-A864-2CE8-7C80-AC830F5A89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83" y="4363282"/>
            <a:ext cx="815473" cy="748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979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81211809-62B1-F959-79BF-3B795BEFBF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9" r="6299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3ADFB4B1-04E3-D414-F6AD-2AFB6E2A1722}"/>
              </a:ext>
            </a:extLst>
          </p:cNvPr>
          <p:cNvSpPr txBox="1"/>
          <p:nvPr/>
        </p:nvSpPr>
        <p:spPr>
          <a:xfrm>
            <a:off x="0" y="4936067"/>
            <a:ext cx="9143980" cy="19219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softEdge rad="63500"/>
          </a:effectLst>
        </p:spPr>
        <p:txBody>
          <a:bodyPr vert="horz" lIns="91440" tIns="45720" rIns="91440" bIns="45720" rtlCol="0" anchor="ctr" anchorCtr="0">
            <a:no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  <a:buClr>
                <a:schemeClr val="tx1"/>
              </a:buClr>
            </a:pPr>
            <a:r>
              <a:rPr lang="en-US" sz="40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2"/>
                </a:solidFill>
              </a:rPr>
              <a:t>What would you do </a:t>
            </a:r>
            <a:r>
              <a:rPr lang="en-US" sz="40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2"/>
                </a:solidFill>
              </a:rPr>
              <a:t>if you had to travel by subway in a different country</a:t>
            </a:r>
            <a:r>
              <a:rPr lang="en-US" sz="40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2"/>
                </a:solidFill>
              </a:rPr>
              <a:t>?</a:t>
            </a:r>
            <a:endParaRPr lang="en-US" sz="40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522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CF2AD716-37CD-8FEF-B767-200A594CE30A}"/>
              </a:ext>
            </a:extLst>
          </p:cNvPr>
          <p:cNvSpPr txBox="1"/>
          <p:nvPr/>
        </p:nvSpPr>
        <p:spPr>
          <a:xfrm>
            <a:off x="249470" y="2162462"/>
            <a:ext cx="3282921" cy="2977573"/>
          </a:xfrm>
          <a:prstGeom prst="rect">
            <a:avLst/>
          </a:prstGeom>
        </p:spPr>
        <p:txBody>
          <a:bodyPr vert="horz" lIns="91440" tIns="45720" rIns="91440" bIns="45720" rtlCol="0" anchorCtr="0">
            <a:noAutofit/>
          </a:bodyPr>
          <a:lstStyle/>
          <a:p>
            <a:pPr algn="ctr">
              <a:lnSpc>
                <a:spcPct val="200000"/>
              </a:lnSpc>
              <a:spcBef>
                <a:spcPts val="1000"/>
              </a:spcBef>
              <a:buClr>
                <a:schemeClr val="accent1"/>
              </a:buClr>
            </a:pPr>
            <a:r>
              <a:rPr lang="en-US" sz="3200" b="1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What </a:t>
            </a:r>
            <a:r>
              <a:rPr lang="en-US" sz="3200" b="1" spc="1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has been</a:t>
            </a:r>
            <a:r>
              <a:rPr lang="en-US" sz="3200" b="1" spc="1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b="1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your best trip?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DC5ED861-DEEF-F0F0-99AF-7977162981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79" t="69" r="46405" b="-69"/>
          <a:stretch/>
        </p:blipFill>
        <p:spPr>
          <a:xfrm>
            <a:off x="3583191" y="4748"/>
            <a:ext cx="5679343" cy="6848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3332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6DADC0C0-DA6D-B6EF-0011-20353FFE27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5" r="6005"/>
          <a:stretch/>
        </p:blipFill>
        <p:spPr>
          <a:xfrm>
            <a:off x="-20" y="10"/>
            <a:ext cx="9143980" cy="685799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3B844F99-0B02-115B-360B-DAD28DE932E3}"/>
              </a:ext>
            </a:extLst>
          </p:cNvPr>
          <p:cNvSpPr txBox="1"/>
          <p:nvPr/>
        </p:nvSpPr>
        <p:spPr>
          <a:xfrm>
            <a:off x="-20" y="4900083"/>
            <a:ext cx="9144000" cy="1752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softEdge rad="63500"/>
          </a:effectLst>
        </p:spPr>
        <p:txBody>
          <a:bodyPr vert="horz" lIns="91440" tIns="45720" rIns="91440" bIns="45720" rtlCol="0" anchor="ctr" anchorCtr="0">
            <a:noAutofit/>
          </a:bodyPr>
          <a:lstStyle>
            <a:defPPr>
              <a:defRPr lang="en-US"/>
            </a:defPPr>
            <a:lvl1pPr algn="ctr" defTabSz="914400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  <a:buClr>
                <a:schemeClr val="tx1"/>
              </a:buClr>
              <a:defRPr sz="4000" b="1">
                <a:ln>
                  <a:solidFill>
                    <a:srgbClr val="00FF00"/>
                  </a:solidFill>
                </a:ln>
                <a:solidFill>
                  <a:schemeClr val="accent5"/>
                </a:solidFill>
              </a:defRPr>
            </a:lvl1pPr>
          </a:lstStyle>
          <a:p>
            <a:r>
              <a:rPr lang="en-US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2"/>
                </a:solidFill>
              </a:rPr>
              <a:t>Listening to music while travelling makes me feel…</a:t>
            </a:r>
          </a:p>
        </p:txBody>
      </p:sp>
    </p:spTree>
    <p:extLst>
      <p:ext uri="{BB962C8B-B14F-4D97-AF65-F5344CB8AC3E}">
        <p14:creationId xmlns:p14="http://schemas.microsoft.com/office/powerpoint/2010/main" val="1143355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4D682C1E-D020-B8A3-24A2-E098D3EAF5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61" r="16961"/>
          <a:stretch/>
        </p:blipFill>
        <p:spPr>
          <a:xfrm>
            <a:off x="3464657" y="799845"/>
            <a:ext cx="5215183" cy="5252773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932C78D7-B02F-B5DD-E3B7-C4D1E26D449E}"/>
              </a:ext>
            </a:extLst>
          </p:cNvPr>
          <p:cNvSpPr txBox="1"/>
          <p:nvPr/>
        </p:nvSpPr>
        <p:spPr>
          <a:xfrm>
            <a:off x="220134" y="346662"/>
            <a:ext cx="3244523" cy="4584275"/>
          </a:xfrm>
          <a:prstGeom prst="rect">
            <a:avLst/>
          </a:prstGeom>
        </p:spPr>
        <p:txBody>
          <a:bodyPr vert="horz" lIns="91440" tIns="45720" rIns="91440" bIns="45720" rtlCol="0" anchorCtr="0">
            <a:noAutofit/>
          </a:bodyPr>
          <a:lstStyle/>
          <a:p>
            <a:pPr algn="ctr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</a:pPr>
            <a:r>
              <a:rPr lang="en-US" sz="3200" b="1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If you travel by subway in Germany, don’t forget to stamp your ________ before you start your trip.</a:t>
            </a:r>
          </a:p>
        </p:txBody>
      </p:sp>
    </p:spTree>
    <p:extLst>
      <p:ext uri="{BB962C8B-B14F-4D97-AF65-F5344CB8AC3E}">
        <p14:creationId xmlns:p14="http://schemas.microsoft.com/office/powerpoint/2010/main" val="3927365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69996428-3640-0AC4-1D0A-3AAB9566C4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1" r="5631"/>
          <a:stretch/>
        </p:blipFill>
        <p:spPr>
          <a:xfrm>
            <a:off x="0" y="10"/>
            <a:ext cx="9143999" cy="685799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48C6CE4D-C445-B58C-7094-A3EFA9A06FF7}"/>
              </a:ext>
            </a:extLst>
          </p:cNvPr>
          <p:cNvSpPr txBox="1"/>
          <p:nvPr/>
        </p:nvSpPr>
        <p:spPr>
          <a:xfrm>
            <a:off x="394853" y="5044583"/>
            <a:ext cx="8354292" cy="18134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softEdge rad="63500"/>
          </a:effectLst>
        </p:spPr>
        <p:txBody>
          <a:bodyPr vert="horz" lIns="91440" tIns="45720" rIns="91440" bIns="45720" rtlCol="0" anchor="ctr" anchorCtr="0">
            <a:noAutofit/>
          </a:bodyPr>
          <a:lstStyle>
            <a:defPPr>
              <a:defRPr lang="en-US"/>
            </a:defPPr>
            <a:lvl1pPr algn="ctr" defTabSz="914400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  <a:buClr>
                <a:schemeClr val="tx1"/>
              </a:buClr>
              <a:defRPr sz="4000" b="1">
                <a:ln>
                  <a:solidFill>
                    <a:srgbClr val="00FF00"/>
                  </a:solidFill>
                </a:ln>
                <a:solidFill>
                  <a:schemeClr val="accent5"/>
                </a:solidFill>
              </a:defRPr>
            </a:lvl1pPr>
          </a:lstStyle>
          <a:p>
            <a:r>
              <a:rPr lang="en-US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2"/>
                </a:solidFill>
              </a:rPr>
              <a:t>Who do you prefer travelling with?</a:t>
            </a:r>
          </a:p>
        </p:txBody>
      </p:sp>
    </p:spTree>
    <p:extLst>
      <p:ext uri="{BB962C8B-B14F-4D97-AF65-F5344CB8AC3E}">
        <p14:creationId xmlns:p14="http://schemas.microsoft.com/office/powerpoint/2010/main" val="4150363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3F057F44-2580-06CA-9C32-B3B7BA914F4C}"/>
              </a:ext>
            </a:extLst>
          </p:cNvPr>
          <p:cNvSpPr txBox="1"/>
          <p:nvPr/>
        </p:nvSpPr>
        <p:spPr>
          <a:xfrm>
            <a:off x="4572000" y="1892026"/>
            <a:ext cx="4272197" cy="307394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algn="just" defTabSz="914400">
              <a:lnSpc>
                <a:spcPct val="150000"/>
              </a:lnSpc>
              <a:spcBef>
                <a:spcPct val="0"/>
              </a:spcBef>
              <a:spcAft>
                <a:spcPts val="450"/>
              </a:spcAft>
            </a:pPr>
            <a:r>
              <a:rPr lang="en-US" sz="4000" b="1" spc="150" dirty="0">
                <a:latin typeface="+mj-lt"/>
                <a:ea typeface="+mj-ea"/>
                <a:cs typeface="+mj-cs"/>
              </a:rPr>
              <a:t>I love travelling because…</a:t>
            </a:r>
            <a:endParaRPr lang="en-US" sz="40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84898E4B-2199-CE12-D80D-396A927647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5" r="30355"/>
          <a:stretch/>
        </p:blipFill>
        <p:spPr>
          <a:xfrm>
            <a:off x="0" y="0"/>
            <a:ext cx="40623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087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0EC27753-CA20-B0CF-53CB-B7F8E8CA32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" r="44080" b="-74"/>
          <a:stretch/>
        </p:blipFill>
        <p:spPr>
          <a:xfrm>
            <a:off x="4234868" y="967417"/>
            <a:ext cx="4142630" cy="4930468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095AE402-4F6E-06DD-4C69-0A24E94B6681}"/>
              </a:ext>
            </a:extLst>
          </p:cNvPr>
          <p:cNvSpPr txBox="1"/>
          <p:nvPr/>
        </p:nvSpPr>
        <p:spPr>
          <a:xfrm>
            <a:off x="389467" y="2090600"/>
            <a:ext cx="3625268" cy="362510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Clr>
                <a:schemeClr val="tx1"/>
              </a:buClr>
            </a:pPr>
            <a:r>
              <a:rPr lang="en-US" sz="3600" b="1" dirty="0"/>
              <a:t>In America, the common word is “suitcase”, while the usual British word is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Clr>
                <a:schemeClr val="tx1"/>
              </a:buClr>
            </a:pPr>
            <a:r>
              <a:rPr lang="en-US" sz="3600" b="1" dirty="0"/>
              <a:t>“l _ _ _ a _ _”. </a:t>
            </a:r>
          </a:p>
        </p:txBody>
      </p:sp>
    </p:spTree>
    <p:extLst>
      <p:ext uri="{BB962C8B-B14F-4D97-AF65-F5344CB8AC3E}">
        <p14:creationId xmlns:p14="http://schemas.microsoft.com/office/powerpoint/2010/main" val="3017510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3F149B82-7FEA-4DA2-9136-9820AB54CD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35" t="25" r="24149" b="-25"/>
          <a:stretch/>
        </p:blipFill>
        <p:spPr>
          <a:xfrm>
            <a:off x="20" y="1731"/>
            <a:ext cx="3491867" cy="68580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0B8A98C8-6468-9B6B-119A-2141A65790C6}"/>
              </a:ext>
            </a:extLst>
          </p:cNvPr>
          <p:cNvSpPr txBox="1"/>
          <p:nvPr/>
        </p:nvSpPr>
        <p:spPr>
          <a:xfrm>
            <a:off x="4164059" y="2277072"/>
            <a:ext cx="4516582" cy="257478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spcAft>
                <a:spcPts val="800"/>
              </a:spcAft>
              <a:buClr>
                <a:schemeClr val="tx1"/>
              </a:buClr>
              <a:defRPr sz="4000" b="1"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en-US" dirty="0"/>
              <a:t>Would you prefer to travel by plane, helicopter or ship? Why?</a:t>
            </a:r>
          </a:p>
        </p:txBody>
      </p:sp>
    </p:spTree>
    <p:extLst>
      <p:ext uri="{BB962C8B-B14F-4D97-AF65-F5344CB8AC3E}">
        <p14:creationId xmlns:p14="http://schemas.microsoft.com/office/powerpoint/2010/main" val="3366000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Espiral">
  <a:themeElements>
    <a:clrScheme name="Personalizado 4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DE9D1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Espiral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1912</TotalTime>
  <Words>122</Words>
  <Application>Microsoft Office PowerPoint</Application>
  <PresentationFormat>Carta (216 x 279 mm)</PresentationFormat>
  <Paragraphs>14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Espiral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Pam ST</dc:creator>
  <cp:lastModifiedBy>ACER</cp:lastModifiedBy>
  <cp:revision>59</cp:revision>
  <dcterms:created xsi:type="dcterms:W3CDTF">2022-08-30T23:20:54Z</dcterms:created>
  <dcterms:modified xsi:type="dcterms:W3CDTF">2023-08-10T22:50:19Z</dcterms:modified>
</cp:coreProperties>
</file>