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6" r:id="rId1"/>
  </p:sldMasterIdLst>
  <p:sldIdLst>
    <p:sldId id="268" r:id="rId2"/>
    <p:sldId id="296" r:id="rId3"/>
    <p:sldId id="308" r:id="rId4"/>
    <p:sldId id="302" r:id="rId5"/>
    <p:sldId id="315" r:id="rId6"/>
    <p:sldId id="311" r:id="rId7"/>
    <p:sldId id="306" r:id="rId8"/>
    <p:sldId id="267" r:id="rId9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4D2D4"/>
    <a:srgbClr val="9CB6E5"/>
    <a:srgbClr val="008000"/>
    <a:srgbClr val="FCE5CE"/>
    <a:srgbClr val="903163"/>
    <a:srgbClr val="800000"/>
    <a:srgbClr val="E6A81E"/>
    <a:srgbClr val="0C23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902" autoAdjust="0"/>
  </p:normalViewPr>
  <p:slideViewPr>
    <p:cSldViewPr snapToGrid="0">
      <p:cViewPr>
        <p:scale>
          <a:sx n="100" d="100"/>
          <a:sy n="100" d="100"/>
        </p:scale>
        <p:origin x="-974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44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38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54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023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4161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708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2494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1858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ltGray"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13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401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435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380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899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072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863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121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80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10077-C9CA-4491-87D9-CD2E6CCF58BD}" type="datetimeFigureOut">
              <a:rPr lang="en-CA" smtClean="0"/>
              <a:t>2023-08-08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6B676-EB23-48D3-97EE-32CF53A22CC0}" type="slidenum">
              <a:rPr lang="en-CA" smtClean="0"/>
              <a:t>‹Nº›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5713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  <p:sldLayoutId id="2147484151" r:id="rId15"/>
    <p:sldLayoutId id="2147484152" r:id="rId16"/>
    <p:sldLayoutId id="214748415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xmlns="" id="{44D05FAA-8B30-5251-1241-BBA8A3CB5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582" y="2743267"/>
            <a:ext cx="1498750" cy="13754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06386A0-0076-4B06-B168-9126990B5672}"/>
              </a:ext>
            </a:extLst>
          </p:cNvPr>
          <p:cNvSpPr txBox="1"/>
          <p:nvPr/>
        </p:nvSpPr>
        <p:spPr>
          <a:xfrm>
            <a:off x="521046" y="2914700"/>
            <a:ext cx="6003182" cy="1028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cap="all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perfect simple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7C74DF0-EB4C-785F-E3AC-4D80EE7AC6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595"/>
          <a:stretch/>
        </p:blipFill>
        <p:spPr bwMode="auto">
          <a:xfrm>
            <a:off x="126660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9C72A67-E860-695A-542B-70685CB02E92}"/>
              </a:ext>
            </a:extLst>
          </p:cNvPr>
          <p:cNvSpPr txBox="1"/>
          <p:nvPr/>
        </p:nvSpPr>
        <p:spPr>
          <a:xfrm>
            <a:off x="270509" y="5309265"/>
            <a:ext cx="2350283" cy="1028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</a:t>
            </a:r>
            <a:r>
              <a:rPr lang="en-US" sz="2000" u="sng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spent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my money.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20016342-2FE5-1A10-117F-2F27C00B7CC6}"/>
              </a:ext>
            </a:extLst>
          </p:cNvPr>
          <p:cNvSpPr/>
          <p:nvPr/>
        </p:nvSpPr>
        <p:spPr>
          <a:xfrm rot="5400000">
            <a:off x="1265651" y="4848217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70A3022-F087-9163-7E7C-122AA60D24C1}"/>
              </a:ext>
            </a:extLst>
          </p:cNvPr>
          <p:cNvSpPr txBox="1"/>
          <p:nvPr/>
        </p:nvSpPr>
        <p:spPr>
          <a:xfrm>
            <a:off x="3049233" y="5312014"/>
            <a:ext cx="2823878" cy="1449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haven’t asked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the check </a:t>
            </a:r>
            <a:r>
              <a:rPr lang="en-US" sz="2000" u="sng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yet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xmlns="" id="{D9EA42CD-9D65-A2EF-A5A4-B2623ADF6974}"/>
              </a:ext>
            </a:extLst>
          </p:cNvPr>
          <p:cNvSpPr/>
          <p:nvPr/>
        </p:nvSpPr>
        <p:spPr>
          <a:xfrm rot="5400000">
            <a:off x="4281172" y="4848217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95AE1D7-7822-1B2A-ECC6-35BB23D4CE69}"/>
              </a:ext>
            </a:extLst>
          </p:cNvPr>
          <p:cNvSpPr txBox="1"/>
          <p:nvPr/>
        </p:nvSpPr>
        <p:spPr>
          <a:xfrm>
            <a:off x="6177565" y="5309267"/>
            <a:ext cx="2598255" cy="102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ctr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  <a:r>
              <a:rPr lang="en-US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gone</a:t>
            </a:r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more than once to the zoo?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xmlns="" id="{C8062BD5-17B2-EA21-580C-AF7878068284}"/>
              </a:ext>
            </a:extLst>
          </p:cNvPr>
          <p:cNvSpPr/>
          <p:nvPr/>
        </p:nvSpPr>
        <p:spPr>
          <a:xfrm rot="5400000">
            <a:off x="7296693" y="4848217"/>
            <a:ext cx="360000" cy="331285"/>
          </a:xfrm>
          <a:prstGeom prst="rightArrow">
            <a:avLst/>
          </a:prstGeom>
          <a:solidFill>
            <a:schemeClr val="accent2"/>
          </a:solidFill>
          <a:ln>
            <a:solidFill>
              <a:srgbClr val="E6A8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CE19C1B-F61E-F64F-FD4A-B8BC0A3279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 bwMode="auto">
          <a:xfrm>
            <a:off x="3212963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A12AACD-C326-775E-23A8-5965E94058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" b="332"/>
          <a:stretch/>
        </p:blipFill>
        <p:spPr bwMode="auto">
          <a:xfrm>
            <a:off x="6299266" y="347973"/>
            <a:ext cx="2718073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110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  <p:bldP spid="9" grpId="0"/>
      <p:bldP spid="11" grpId="0" animBg="1"/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9C08A8-DE60-5458-846B-01E7BD56F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2445"/>
            <a:ext cx="7587523" cy="1083329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Verbs</a:t>
            </a:r>
            <a:br>
              <a:rPr lang="en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CA" cap="non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(Regular &amp; Irregular)</a:t>
            </a:r>
            <a:endParaRPr lang="en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B2BF7F83-84D6-08EA-289A-FEA788194E58}"/>
              </a:ext>
            </a:extLst>
          </p:cNvPr>
          <p:cNvSpPr txBox="1"/>
          <p:nvPr/>
        </p:nvSpPr>
        <p:spPr>
          <a:xfrm>
            <a:off x="228132" y="5976452"/>
            <a:ext cx="868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Think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about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verbs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can use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s-MX" sz="16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talking</a:t>
            </a:r>
            <a:endParaRPr lang="es-MX" sz="1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MX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PLACES.</a:t>
            </a:r>
          </a:p>
        </p:txBody>
      </p:sp>
      <p:graphicFrame>
        <p:nvGraphicFramePr>
          <p:cNvPr id="23" name="Tabla 23">
            <a:extLst>
              <a:ext uri="{FF2B5EF4-FFF2-40B4-BE49-F238E27FC236}">
                <a16:creationId xmlns:a16="http://schemas.microsoft.com/office/drawing/2014/main" xmlns="" id="{A5CBB581-9E71-C081-5B20-5C4710E2F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950448"/>
              </p:ext>
            </p:extLst>
          </p:nvPr>
        </p:nvGraphicFramePr>
        <p:xfrm>
          <a:off x="1123950" y="2233187"/>
          <a:ext cx="7010400" cy="3505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141602605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4005790564"/>
                    </a:ext>
                  </a:extLst>
                </a:gridCol>
              </a:tblGrid>
              <a:tr h="204118"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REGULAR VERBS</a:t>
                      </a:r>
                      <a:endParaRPr lang="en-CA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>
                          <a:solidFill>
                            <a:schemeClr val="bg1"/>
                          </a:solidFill>
                        </a:rPr>
                        <a:t>IRREGULAR VERBS</a:t>
                      </a:r>
                      <a:endParaRPr lang="en-CA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387858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</a:t>
                      </a: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Walk. Walked. Walked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</a:t>
                      </a: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Drive. Drove. Driven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0549423"/>
                  </a:ext>
                </a:extLst>
              </a:tr>
              <a:tr h="290157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Live. Lived. Lived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Fly. Flew. Flown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2993242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Experience. Experienced. Experienced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Fall. Fell. Fallen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9758185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Jump. Jumped. Jumped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Run. Ran. Run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7532387"/>
                  </a:ext>
                </a:extLst>
              </a:tr>
              <a:tr h="345430"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Listen. Listened. Listened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6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Buy. Bought. Bought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6647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267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91922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Perfect Simple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D26A16D-B8F8-D242-C157-FDE0A5D12107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2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Description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B3CB01A0-ED77-B8C9-5CB5-1D4894AAE339}"/>
              </a:ext>
            </a:extLst>
          </p:cNvPr>
          <p:cNvSpPr txBox="1"/>
          <p:nvPr/>
        </p:nvSpPr>
        <p:spPr>
          <a:xfrm>
            <a:off x="299366" y="2095012"/>
            <a:ext cx="3667944" cy="3046988"/>
          </a:xfrm>
          <a:prstGeom prst="rect">
            <a:avLst/>
          </a:prstGeom>
          <a:noFill/>
          <a:ln>
            <a:solidFill>
              <a:srgbClr val="D4D2D4"/>
            </a:solidFill>
          </a:ln>
        </p:spPr>
        <p:txBody>
          <a:bodyPr wrap="square" rtlCol="0">
            <a:spAutoFit/>
          </a:bodyPr>
          <a:lstStyle/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An action, situation or event that happened in the past but continues in the present</a:t>
            </a:r>
          </a:p>
          <a:p>
            <a:r>
              <a:rPr lang="en-US" sz="1200" b="1" i="0" kern="12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E.g.: I have painted my face.</a:t>
            </a:r>
          </a:p>
          <a:p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An action, situation or event that stopped recently</a:t>
            </a:r>
          </a:p>
          <a:p>
            <a:r>
              <a:rPr lang="en-US" sz="1200" b="1" i="0" kern="12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E.g.: I have cleaned my nose.</a:t>
            </a:r>
          </a:p>
          <a:p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To emphasize on the result</a:t>
            </a:r>
          </a:p>
          <a:p>
            <a:r>
              <a:rPr lang="en-US" sz="1200" b="1" i="0" kern="12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E.g.: I have learnt 5 languages.</a:t>
            </a:r>
          </a:p>
          <a:p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An action, situation or event has taken place once, never, or several times</a:t>
            </a:r>
          </a:p>
          <a:p>
            <a:r>
              <a:rPr lang="en-US" sz="1200" b="1" i="0" kern="1200" dirty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E.g.: I have never been to Asia.</a:t>
            </a:r>
          </a:p>
          <a:p>
            <a:endParaRPr lang="en-US" sz="1200" i="0" kern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Tabla 3">
            <a:extLst>
              <a:ext uri="{FF2B5EF4-FFF2-40B4-BE49-F238E27FC236}">
                <a16:creationId xmlns:a16="http://schemas.microsoft.com/office/drawing/2014/main" xmlns="" id="{97BC1182-0290-24BC-6569-E7F739814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59530"/>
              </p:ext>
            </p:extLst>
          </p:nvPr>
        </p:nvGraphicFramePr>
        <p:xfrm>
          <a:off x="4173507" y="2095012"/>
          <a:ext cx="4821028" cy="2499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78271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  <a:gridCol w="2542757">
                  <a:extLst>
                    <a:ext uri="{9D8B030D-6E8A-4147-A177-3AD203B41FA5}">
                      <a16:colId xmlns:a16="http://schemas.microsoft.com/office/drawing/2014/main" xmlns="" val="2108664363"/>
                    </a:ext>
                  </a:extLst>
                </a:gridCol>
              </a:tblGrid>
              <a:tr h="123962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PRESENT PERFECT SIMPLE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  <a:tr h="58600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[AFFIRMATIVE]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  +  have/has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verb past participle  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[NEGATIVE]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  + have/has + not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verb past part +  C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have not = haven’t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 not = hasn’t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495053"/>
                  </a:ext>
                </a:extLst>
              </a:tr>
              <a:tr h="402919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[INTERROGATIVE]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Have/Has+  S  +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verb past part +  C  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9372215"/>
                  </a:ext>
                </a:extLst>
              </a:tr>
            </a:tbl>
          </a:graphicData>
        </a:graphic>
      </p:graphicFrame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xmlns="" id="{8EB90B3F-A7E0-093E-26B0-1C06C78B2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05779"/>
              </p:ext>
            </p:extLst>
          </p:nvPr>
        </p:nvGraphicFramePr>
        <p:xfrm>
          <a:off x="4183113" y="5142000"/>
          <a:ext cx="4821028" cy="1402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78271">
                  <a:extLst>
                    <a:ext uri="{9D8B030D-6E8A-4147-A177-3AD203B41FA5}">
                      <a16:colId xmlns:a16="http://schemas.microsoft.com/office/drawing/2014/main" xmlns="" val="3649058160"/>
                    </a:ext>
                  </a:extLst>
                </a:gridCol>
                <a:gridCol w="2542757">
                  <a:extLst>
                    <a:ext uri="{9D8B030D-6E8A-4147-A177-3AD203B41FA5}">
                      <a16:colId xmlns:a16="http://schemas.microsoft.com/office/drawing/2014/main" xmlns="" val="2108664363"/>
                    </a:ext>
                  </a:extLst>
                </a:gridCol>
              </a:tblGrid>
              <a:tr h="166055">
                <a:tc gridSpan="2">
                  <a:txBody>
                    <a:bodyPr/>
                    <a:lstStyle/>
                    <a:p>
                      <a:pPr algn="ctr"/>
                      <a:r>
                        <a:rPr lang="en-CA" sz="1400" dirty="0">
                          <a:solidFill>
                            <a:schemeClr val="tx1"/>
                          </a:solidFill>
                        </a:rPr>
                        <a:t>PRESENT PERFECT SIMPLE (Short answers)</a:t>
                      </a:r>
                      <a:endParaRPr lang="en-CA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6714962"/>
                  </a:ext>
                </a:extLst>
              </a:tr>
              <a:tr h="39328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</a:rPr>
                        <a:t>[AFFIRMATIVE]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</a:rPr>
                        <a:t>Yes,   +   S  +  have/has </a:t>
                      </a:r>
                      <a:endParaRPr lang="en-CA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b="1" dirty="0">
                          <a:solidFill>
                            <a:schemeClr val="tx1"/>
                          </a:solidFill>
                        </a:rPr>
                        <a:t>[NEGATIVE]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</a:rPr>
                        <a:t>No,   +   S  + have/has + not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49505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CA" sz="1200" dirty="0">
                          <a:solidFill>
                            <a:schemeClr val="tx1"/>
                          </a:solidFill>
                        </a:rPr>
                        <a:t>have not = haven’t          has not = hasn’t</a:t>
                      </a:r>
                      <a:endParaRPr lang="en-CA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CA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9372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5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91922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Perfect Simple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D26A16D-B8F8-D242-C157-FDE0A5D12107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</a:p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D8712CF-F556-3467-9B4F-BC76BE31948F}"/>
              </a:ext>
            </a:extLst>
          </p:cNvPr>
          <p:cNvSpPr txBox="1"/>
          <p:nvPr/>
        </p:nvSpPr>
        <p:spPr>
          <a:xfrm>
            <a:off x="371167" y="6447725"/>
            <a:ext cx="840166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the correct answer.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xmlns="" id="{3CE4648D-EFCE-A1E3-F4C7-B06A040AC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175571"/>
              </p:ext>
            </p:extLst>
          </p:nvPr>
        </p:nvGraphicFramePr>
        <p:xfrm>
          <a:off x="108856" y="2072736"/>
          <a:ext cx="8926287" cy="441210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5429">
                  <a:extLst>
                    <a:ext uri="{9D8B030D-6E8A-4147-A177-3AD203B41FA5}">
                      <a16:colId xmlns:a16="http://schemas.microsoft.com/office/drawing/2014/main" xmlns="" val="1321279870"/>
                    </a:ext>
                  </a:extLst>
                </a:gridCol>
                <a:gridCol w="2975429">
                  <a:extLst>
                    <a:ext uri="{9D8B030D-6E8A-4147-A177-3AD203B41FA5}">
                      <a16:colId xmlns:a16="http://schemas.microsoft.com/office/drawing/2014/main" xmlns="" val="2023339753"/>
                    </a:ext>
                  </a:extLst>
                </a:gridCol>
                <a:gridCol w="2975429">
                  <a:extLst>
                    <a:ext uri="{9D8B030D-6E8A-4147-A177-3AD203B41FA5}">
                      <a16:colId xmlns:a16="http://schemas.microsoft.com/office/drawing/2014/main" xmlns="" val="3288452269"/>
                    </a:ext>
                  </a:extLst>
                </a:gridCol>
              </a:tblGrid>
              <a:tr h="2187923">
                <a:tc>
                  <a:txBody>
                    <a:bodyPr/>
                    <a:lstStyle/>
                    <a:p>
                      <a:pPr marL="342900" indent="-342900">
                        <a:buAutoNum type="alphaUcParenR"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Which sentence is correct?</a:t>
                      </a:r>
                    </a:p>
                    <a:p>
                      <a:pPr marL="0" indent="0">
                        <a:buNone/>
                      </a:pP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I’ve bough that car before.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I’ve buy that car before</a:t>
                      </a:r>
                      <a:r>
                        <a:rPr lang="en-CA" sz="1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CA" sz="1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I’ve bought that car before.</a:t>
                      </a: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 She _____ studied here.</a:t>
                      </a:r>
                    </a:p>
                    <a:p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haven’t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‘s not</a:t>
                      </a: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C) Which question is correct?</a:t>
                      </a:r>
                    </a:p>
                    <a:p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Why he has copied </a:t>
                      </a:r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the exam</a:t>
                      </a:r>
                      <a:r>
                        <a:rPr lang="en-CA" sz="1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Why has he copied in the exam?</a:t>
                      </a: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Why 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have he copied in the exam?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775143"/>
                  </a:ext>
                </a:extLst>
              </a:tr>
              <a:tr h="2187067">
                <a:tc>
                  <a:txBody>
                    <a:bodyPr/>
                    <a:lstStyle/>
                    <a:p>
                      <a:pPr marL="342900" indent="-342900">
                        <a:buAutoNum type="alphaUcParenR"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Which sentence is </a:t>
                      </a:r>
                      <a:r>
                        <a:rPr lang="en-CA" sz="1400" b="0" u="sng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correct?</a:t>
                      </a:r>
                    </a:p>
                    <a:p>
                      <a:pPr marL="0" indent="0">
                        <a:buNone/>
                      </a:pP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They has played videogames in their house.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She 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has cooked pasta for the party.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That kid has been to Brazil twice.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 Complete the question. Have they seen Ger __________?</a:t>
                      </a:r>
                    </a:p>
                    <a:p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last month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last </a:t>
                      </a:r>
                      <a:r>
                        <a:rPr lang="en-CA" sz="1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week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today</a:t>
                      </a:r>
                      <a:endParaRPr lang="en-CA" sz="1400" b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C) Complete the sentence </a:t>
                      </a: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(not/finish)</a:t>
                      </a:r>
                    </a:p>
                    <a:p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   </a:t>
                      </a:r>
                      <a:r>
                        <a:rPr lang="en-CA" sz="14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haven’t   answered </a:t>
                      </a: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e-mail yet.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7921351"/>
                  </a:ext>
                </a:extLst>
              </a:tr>
            </a:tbl>
          </a:graphicData>
        </a:graphic>
      </p:graphicFrame>
      <p:sp>
        <p:nvSpPr>
          <p:cNvPr id="4" name="3 Elipse"/>
          <p:cNvSpPr/>
          <p:nvPr/>
        </p:nvSpPr>
        <p:spPr>
          <a:xfrm>
            <a:off x="108909" y="3183038"/>
            <a:ext cx="292874" cy="26621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3080709" y="2975219"/>
            <a:ext cx="292874" cy="26621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Elipse"/>
          <p:cNvSpPr/>
          <p:nvPr/>
        </p:nvSpPr>
        <p:spPr>
          <a:xfrm>
            <a:off x="6066363" y="3183038"/>
            <a:ext cx="292874" cy="26621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Elipse"/>
          <p:cNvSpPr/>
          <p:nvPr/>
        </p:nvSpPr>
        <p:spPr>
          <a:xfrm>
            <a:off x="114872" y="4970274"/>
            <a:ext cx="292874" cy="26621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Elipse"/>
          <p:cNvSpPr/>
          <p:nvPr/>
        </p:nvSpPr>
        <p:spPr>
          <a:xfrm>
            <a:off x="3080709" y="5399765"/>
            <a:ext cx="292874" cy="266218"/>
          </a:xfrm>
          <a:prstGeom prst="ellipse">
            <a:avLst/>
          </a:prstGeom>
          <a:noFill/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 redondeado"/>
          <p:cNvSpPr/>
          <p:nvPr/>
        </p:nvSpPr>
        <p:spPr>
          <a:xfrm>
            <a:off x="6851074" y="5195454"/>
            <a:ext cx="818099" cy="218165"/>
          </a:xfrm>
          <a:prstGeom prst="round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5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4" grpId="0" animBg="1"/>
      <p:bldP spid="8" grpId="0" animBg="1"/>
      <p:bldP spid="9" grpId="0" animBg="1"/>
      <p:bldP spid="10" grpId="0" animBg="1"/>
      <p:bldP spid="1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91922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Perfect Simple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D26A16D-B8F8-D242-C157-FDE0A5D12107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</a:p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D8712CF-F556-3467-9B4F-BC76BE31948F}"/>
              </a:ext>
            </a:extLst>
          </p:cNvPr>
          <p:cNvSpPr txBox="1"/>
          <p:nvPr/>
        </p:nvSpPr>
        <p:spPr>
          <a:xfrm>
            <a:off x="108856" y="6447725"/>
            <a:ext cx="8926287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exercise 1, change the correct sentences into affirmative, negative or interrogative form.</a:t>
            </a:r>
          </a:p>
        </p:txBody>
      </p: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xmlns="" id="{3CE4648D-EFCE-A1E3-F4C7-B06A040AC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990537"/>
              </p:ext>
            </p:extLst>
          </p:nvPr>
        </p:nvGraphicFramePr>
        <p:xfrm>
          <a:off x="108856" y="2072735"/>
          <a:ext cx="8926287" cy="41991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75429">
                  <a:extLst>
                    <a:ext uri="{9D8B030D-6E8A-4147-A177-3AD203B41FA5}">
                      <a16:colId xmlns:a16="http://schemas.microsoft.com/office/drawing/2014/main" xmlns="" val="1321279870"/>
                    </a:ext>
                  </a:extLst>
                </a:gridCol>
                <a:gridCol w="2975429">
                  <a:extLst>
                    <a:ext uri="{9D8B030D-6E8A-4147-A177-3AD203B41FA5}">
                      <a16:colId xmlns:a16="http://schemas.microsoft.com/office/drawing/2014/main" xmlns="" val="2023339753"/>
                    </a:ext>
                  </a:extLst>
                </a:gridCol>
                <a:gridCol w="2975429">
                  <a:extLst>
                    <a:ext uri="{9D8B030D-6E8A-4147-A177-3AD203B41FA5}">
                      <a16:colId xmlns:a16="http://schemas.microsoft.com/office/drawing/2014/main" xmlns="" val="3288452269"/>
                    </a:ext>
                  </a:extLst>
                </a:gridCol>
              </a:tblGrid>
              <a:tr h="1898257">
                <a:tc>
                  <a:txBody>
                    <a:bodyPr/>
                    <a:lstStyle/>
                    <a:p>
                      <a:pPr marL="342900" indent="-342900">
                        <a:buAutoNum type="alphaUcParenR"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 Affirmative</a:t>
                      </a:r>
                      <a:endParaRPr lang="en-CA" sz="1400" b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C) Affirmative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775143"/>
                  </a:ext>
                </a:extLst>
              </a:tr>
              <a:tr h="2300918">
                <a:tc>
                  <a:txBody>
                    <a:bodyPr/>
                    <a:lstStyle/>
                    <a:p>
                      <a:pPr marL="342900" indent="-342900">
                        <a:buAutoNum type="alphaUcParenR"/>
                      </a:pPr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Interrogative (Change the 2 correct sentences)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CA" sz="1400" b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B) Negative</a:t>
                      </a:r>
                      <a:endParaRPr lang="en-CA" sz="1400" b="0" dirty="0">
                        <a:solidFill>
                          <a:schemeClr val="bg1"/>
                        </a:solidFill>
                        <a:highlight>
                          <a:srgbClr val="FFFF00"/>
                        </a:highligh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C) Interrogative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792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96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676DB847-E0BE-48B4-B296-37CD20E17DFC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591922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Perfect Simple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D26A16D-B8F8-D242-C157-FDE0A5D12107}"/>
              </a:ext>
            </a:extLst>
          </p:cNvPr>
          <p:cNvSpPr txBox="1">
            <a:spLocks/>
          </p:cNvSpPr>
          <p:nvPr/>
        </p:nvSpPr>
        <p:spPr>
          <a:xfrm>
            <a:off x="7689954" y="625413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</a:t>
            </a:r>
          </a:p>
          <a:p>
            <a:pPr algn="ctr">
              <a:spcAft>
                <a:spcPts val="600"/>
              </a:spcAft>
            </a:pPr>
            <a:r>
              <a:rPr lang="en-US" sz="1400" b="1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D8712CF-F556-3467-9B4F-BC76BE31948F}"/>
              </a:ext>
            </a:extLst>
          </p:cNvPr>
          <p:cNvSpPr txBox="1"/>
          <p:nvPr/>
        </p:nvSpPr>
        <p:spPr>
          <a:xfrm>
            <a:off x="371168" y="6232587"/>
            <a:ext cx="840166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According to </a:t>
            </a: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14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presented,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5 sentences using Present Prefect Simple.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2341C62A-02C2-2AB4-7E8A-14D2965422C1}"/>
              </a:ext>
            </a:extLst>
          </p:cNvPr>
          <p:cNvSpPr txBox="1"/>
          <p:nvPr/>
        </p:nvSpPr>
        <p:spPr>
          <a:xfrm>
            <a:off x="371168" y="2262269"/>
            <a:ext cx="8401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just"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just">
              <a:buFontTx/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just">
              <a:buFontTx/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just">
              <a:buFontTx/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 algn="just">
              <a:buFontTx/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en-US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AutoNum type="arabicPeriod"/>
            </a:pPr>
            <a:endParaRPr lang="en-US" sz="1200" b="0" i="0" kern="1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2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xmlns="" id="{15101CD7-180A-3D9E-F0D2-7FFD2AD2AAEF}"/>
              </a:ext>
            </a:extLst>
          </p:cNvPr>
          <p:cNvSpPr txBox="1">
            <a:spLocks/>
          </p:cNvSpPr>
          <p:nvPr/>
        </p:nvSpPr>
        <p:spPr>
          <a:xfrm>
            <a:off x="7689954" y="596385"/>
            <a:ext cx="1454046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14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Perfect Simple</a:t>
            </a:r>
          </a:p>
          <a:p>
            <a:pPr algn="ctr">
              <a:spcAft>
                <a:spcPts val="600"/>
              </a:spcAft>
            </a:pPr>
            <a:r>
              <a:rPr lang="en-US" sz="1400" spc="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(SUMMARY)</a:t>
            </a:r>
            <a:endParaRPr lang="en-US" sz="1400" b="1" spc="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2E2C4BB-D3F1-E371-CC89-52D13994E960}"/>
              </a:ext>
            </a:extLst>
          </p:cNvPr>
          <p:cNvSpPr txBox="1">
            <a:spLocks/>
          </p:cNvSpPr>
          <p:nvPr/>
        </p:nvSpPr>
        <p:spPr>
          <a:xfrm>
            <a:off x="-29979" y="625413"/>
            <a:ext cx="7689954" cy="1384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 Perfect Simple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EC2AE83-7740-A7CC-0327-99B052AAAB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4975" t="-1282" r="-3483" b="-1286"/>
          <a:stretch/>
        </p:blipFill>
        <p:spPr>
          <a:xfrm>
            <a:off x="0" y="2191657"/>
            <a:ext cx="3164114" cy="24819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3E42AFC-4B65-11AF-52B8-CA594E0A8F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-4021" t="-3432" r="-4021" b="-1220"/>
          <a:stretch/>
        </p:blipFill>
        <p:spPr>
          <a:xfrm>
            <a:off x="3164114" y="2010344"/>
            <a:ext cx="5979886" cy="30551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06E0161-ED98-FD34-1594-90B69087D9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3386658" y="5294867"/>
            <a:ext cx="5534797" cy="141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9C44802-BA41-69AF-22B5-129751C939DE}"/>
              </a:ext>
            </a:extLst>
          </p:cNvPr>
          <p:cNvSpPr txBox="1"/>
          <p:nvPr/>
        </p:nvSpPr>
        <p:spPr>
          <a:xfrm>
            <a:off x="425598" y="2967015"/>
            <a:ext cx="6045796" cy="9239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all" spc="800" dirty="0">
                <a:latin typeface="+mj-lt"/>
                <a:ea typeface="+mj-ea"/>
                <a:cs typeface="+mj-cs"/>
              </a:rPr>
              <a:t>Thanks!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xmlns="" id="{246D209D-65DD-5AF6-D171-1950997F4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275" y="2657333"/>
            <a:ext cx="1744992" cy="16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í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4059</TotalTime>
  <Words>492</Words>
  <Application>Microsoft Office PowerPoint</Application>
  <PresentationFormat>Carta (216 x 279 mm)</PresentationFormat>
  <Paragraphs>140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Berlín</vt:lpstr>
      <vt:lpstr>Presentación de PowerPoint</vt:lpstr>
      <vt:lpstr>Verbs (Regular &amp; Irregular)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 ST</dc:creator>
  <cp:lastModifiedBy>ACER</cp:lastModifiedBy>
  <cp:revision>92</cp:revision>
  <dcterms:created xsi:type="dcterms:W3CDTF">2022-08-12T13:15:04Z</dcterms:created>
  <dcterms:modified xsi:type="dcterms:W3CDTF">2023-08-08T17:33:24Z</dcterms:modified>
</cp:coreProperties>
</file>