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sldIdLst>
    <p:sldId id="268" r:id="rId2"/>
    <p:sldId id="296" r:id="rId3"/>
    <p:sldId id="302" r:id="rId4"/>
    <p:sldId id="310" r:id="rId5"/>
    <p:sldId id="324" r:id="rId6"/>
    <p:sldId id="325" r:id="rId7"/>
    <p:sldId id="320" r:id="rId8"/>
    <p:sldId id="321" r:id="rId9"/>
    <p:sldId id="322" r:id="rId10"/>
    <p:sldId id="267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6E5"/>
    <a:srgbClr val="FCE5CE"/>
    <a:srgbClr val="FF6699"/>
    <a:srgbClr val="D4D2D4"/>
    <a:srgbClr val="FF3300"/>
    <a:srgbClr val="008000"/>
    <a:srgbClr val="903163"/>
    <a:srgbClr val="800000"/>
    <a:srgbClr val="E6A81E"/>
    <a:srgbClr val="0C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>
        <p:scale>
          <a:sx n="80" d="100"/>
          <a:sy n="80" d="100"/>
        </p:scale>
        <p:origin x="-1589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12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56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49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65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15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12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90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28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9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5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05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3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94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35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7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92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12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0077-C9CA-4491-87D9-CD2E6CCF58BD}" type="datetimeFigureOut">
              <a:rPr lang="en-CA" smtClean="0"/>
              <a:t>2023-10-21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50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44D05FAA-8B30-5251-1241-BBA8A3CB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2" y="2743267"/>
            <a:ext cx="1498750" cy="13754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06386A0-0076-4B06-B168-9126990B5672}"/>
              </a:ext>
            </a:extLst>
          </p:cNvPr>
          <p:cNvSpPr txBox="1"/>
          <p:nvPr/>
        </p:nvSpPr>
        <p:spPr>
          <a:xfrm>
            <a:off x="521046" y="2914700"/>
            <a:ext cx="6003182" cy="1028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Conditionals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(Zero, first, second &amp; third)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7C74DF0-EB4C-785F-E3AC-4D80EE7A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 bwMode="auto">
          <a:xfrm>
            <a:off x="126660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C72A67-E860-695A-542B-70685CB02E92}"/>
              </a:ext>
            </a:extLst>
          </p:cNvPr>
          <p:cNvSpPr txBox="1"/>
          <p:nvPr/>
        </p:nvSpPr>
        <p:spPr>
          <a:xfrm>
            <a:off x="0" y="4860689"/>
            <a:ext cx="2862665" cy="1449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If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milk,</a:t>
            </a:r>
          </a:p>
          <a:p>
            <a:pPr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boils.</a:t>
            </a:r>
            <a:endParaRPr lang="en-US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20016342-2FE5-1A10-117F-2F27C00B7CC6}"/>
              </a:ext>
            </a:extLst>
          </p:cNvPr>
          <p:cNvSpPr/>
          <p:nvPr/>
        </p:nvSpPr>
        <p:spPr>
          <a:xfrm rot="5400000">
            <a:off x="1265651" y="4399639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0A3022-F087-9163-7E7C-122AA60D24C1}"/>
              </a:ext>
            </a:extLst>
          </p:cNvPr>
          <p:cNvSpPr txBox="1"/>
          <p:nvPr/>
        </p:nvSpPr>
        <p:spPr>
          <a:xfrm>
            <a:off x="3049233" y="4860688"/>
            <a:ext cx="2823878" cy="1545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cancel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party.</a:t>
            </a:r>
          </a:p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price, I would </a:t>
            </a:r>
            <a:r>
              <a:rPr lang="en-US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lifted.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D9EA42CD-9D65-A2EF-A5A4-B2623ADF6974}"/>
              </a:ext>
            </a:extLst>
          </p:cNvPr>
          <p:cNvSpPr/>
          <p:nvPr/>
        </p:nvSpPr>
        <p:spPr>
          <a:xfrm rot="5400000">
            <a:off x="4281172" y="4399639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95AE1D7-7822-1B2A-ECC6-35BB23D4CE69}"/>
              </a:ext>
            </a:extLst>
          </p:cNvPr>
          <p:cNvSpPr txBox="1"/>
          <p:nvPr/>
        </p:nvSpPr>
        <p:spPr>
          <a:xfrm>
            <a:off x="6177565" y="4860688"/>
            <a:ext cx="2839774" cy="1319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 practiced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have played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piano well.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xmlns="" id="{C8062BD5-17B2-EA21-580C-AF7878068284}"/>
              </a:ext>
            </a:extLst>
          </p:cNvPr>
          <p:cNvSpPr/>
          <p:nvPr/>
        </p:nvSpPr>
        <p:spPr>
          <a:xfrm rot="5400000">
            <a:off x="7296693" y="4399639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CE19C1B-F61E-F64F-FD4A-B8BC0A327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 bwMode="auto">
          <a:xfrm>
            <a:off x="3212963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12AACD-C326-775E-23A8-5965E9405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/>
        </p:blipFill>
        <p:spPr bwMode="auto">
          <a:xfrm>
            <a:off x="6299266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/>
      <p:bldP spid="11" grpId="0" animBg="1"/>
      <p:bldP spid="18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9C44802-BA41-69AF-22B5-129751C939DE}"/>
              </a:ext>
            </a:extLst>
          </p:cNvPr>
          <p:cNvSpPr txBox="1"/>
          <p:nvPr/>
        </p:nvSpPr>
        <p:spPr>
          <a:xfrm>
            <a:off x="425598" y="2967015"/>
            <a:ext cx="6045796" cy="923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 spc="800" dirty="0"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xmlns="" id="{246D209D-65DD-5AF6-D171-1950997F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75" y="2657333"/>
            <a:ext cx="1744992" cy="16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445"/>
            <a:ext cx="7587523" cy="1083329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b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(Regular &amp; Irregular)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BF7F83-84D6-08EA-289A-FEA788194E58}"/>
              </a:ext>
            </a:extLst>
          </p:cNvPr>
          <p:cNvSpPr txBox="1"/>
          <p:nvPr/>
        </p:nvSpPr>
        <p:spPr>
          <a:xfrm>
            <a:off x="228132" y="5976452"/>
            <a:ext cx="868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use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</a:t>
            </a:r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 LANGUAGE.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xmlns="" id="{A5CBB581-9E71-C081-5B20-5C4710E2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0108"/>
              </p:ext>
            </p:extLst>
          </p:nvPr>
        </p:nvGraphicFramePr>
        <p:xfrm>
          <a:off x="1123950" y="2233187"/>
          <a:ext cx="7010400" cy="3261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4160260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005790564"/>
                    </a:ext>
                  </a:extLst>
                </a:gridCol>
              </a:tblGrid>
              <a:tr h="204118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REGULAR VERBS</a:t>
                      </a:r>
                      <a:endParaRPr lang="en-C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IRREGULAR VERBS</a:t>
                      </a:r>
                      <a:endParaRPr lang="en-CA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387858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Start. Started. Started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s-ES" sz="16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Become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s-ES" sz="16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Became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s-ES" sz="16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Become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054942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Talk. Talked. Talked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Bet. Bet. Bet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2993242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Travel. Travelled. Travelled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Hold. Held. Held.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9758185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Move. Moved. Moved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Lose. Lost. Lost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7532387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Create. Created. Created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Keep. Kept. Kept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664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0" y="1408408"/>
            <a:ext cx="7561943" cy="554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 which are generally true or scientific facts. </a:t>
            </a:r>
          </a:p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condition always has the same result.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65012"/>
              </p:ext>
            </p:extLst>
          </p:nvPr>
        </p:nvGraphicFramePr>
        <p:xfrm>
          <a:off x="138023" y="2058253"/>
          <a:ext cx="8850702" cy="3627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0233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3209027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  <a:gridCol w="2691442">
                  <a:extLst>
                    <a:ext uri="{9D8B030D-6E8A-4147-A177-3AD203B41FA5}">
                      <a16:colId xmlns:a16="http://schemas.microsoft.com/office/drawing/2014/main" xmlns="" val="3940236535"/>
                    </a:ext>
                  </a:extLst>
                </a:gridCol>
              </a:tblGrid>
              <a:tr h="306076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Zero Conditional</a:t>
                      </a: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10897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present simple , 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 C 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present simple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E.g. If I </a:t>
                      </a:r>
                      <a:r>
                        <a:rPr lang="en-CA" sz="1400" dirty="0">
                          <a:solidFill>
                            <a:srgbClr val="FFC000"/>
                          </a:solidFill>
                        </a:rPr>
                        <a:t>put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water on the stove,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it </a:t>
                      </a:r>
                      <a:r>
                        <a:rPr lang="en-CA" sz="1400" dirty="0">
                          <a:solidFill>
                            <a:srgbClr val="FFC000"/>
                          </a:solidFill>
                        </a:rPr>
                        <a:t>boils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present simple </a:t>
                      </a:r>
                      <a:r>
                        <a:rPr lang="en-CA" sz="1400" b="0" dirty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does / do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does / do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CA" sz="1400" b="0" dirty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does / do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E.g.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If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I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don’t</a:t>
                      </a:r>
                      <a:r>
                        <a:rPr lang="en-CA" sz="1400" b="0" dirty="0">
                          <a:solidFill>
                            <a:srgbClr val="FFC000"/>
                          </a:solidFill>
                        </a:rPr>
                        <a:t> put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the ice in the freezer, it</a:t>
                      </a:r>
                      <a:r>
                        <a:rPr lang="en-CA" sz="1400" b="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doesn’t</a:t>
                      </a:r>
                      <a:r>
                        <a:rPr lang="en-CA" sz="1400" b="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freeze.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If +  S  + </a:t>
                      </a: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present simple ,</a:t>
                      </a:r>
                      <a:endParaRPr lang="en-CA" sz="1400" b="0" dirty="0">
                        <a:solidFill>
                          <a:srgbClr val="FFC000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rgbClr val="FFC000"/>
                          </a:solidFill>
                        </a:rPr>
                        <a:t>Do / Does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S + verb infinitive + C 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If I </a:t>
                      </a:r>
                      <a:r>
                        <a:rPr lang="en-CA" sz="1400" b="0" dirty="0">
                          <a:solidFill>
                            <a:srgbClr val="FFC000"/>
                          </a:solidFill>
                        </a:rPr>
                        <a:t>don’t bring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my umbrella, </a:t>
                      </a:r>
                      <a:r>
                        <a:rPr lang="en-CA" sz="1400" b="0" dirty="0">
                          <a:solidFill>
                            <a:srgbClr val="FFC000"/>
                          </a:solidFill>
                        </a:rPr>
                        <a:t>do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I get wet?</a:t>
                      </a: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735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 Conditional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138022" y="5705101"/>
            <a:ext cx="8850701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sentence starts with IF, use comma to separate the 2 ideas, when IF is in the middle of the sentence, you don’t use a comma.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leave chocolate in the sun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melts.     /   Chocolate melts </a:t>
            </a:r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leave it in the sun.</a:t>
            </a:r>
          </a:p>
          <a:p>
            <a:pPr algn="just"/>
            <a:endParaRPr lang="en-US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= IF	If = maybe    When = I will do it!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0BF2DD4-D1D6-8994-92FF-C8CAE507BF6E}"/>
              </a:ext>
            </a:extLst>
          </p:cNvPr>
          <p:cNvSpPr txBox="1">
            <a:spLocks/>
          </p:cNvSpPr>
          <p:nvPr/>
        </p:nvSpPr>
        <p:spPr>
          <a:xfrm>
            <a:off x="7613702" y="625413"/>
            <a:ext cx="1651067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Affirmative (+)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 (?)</a:t>
            </a:r>
          </a:p>
        </p:txBody>
      </p:sp>
    </p:spTree>
    <p:extLst>
      <p:ext uri="{BB962C8B-B14F-4D97-AF65-F5344CB8AC3E}">
        <p14:creationId xmlns:p14="http://schemas.microsoft.com/office/powerpoint/2010/main" val="33105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91257"/>
              </p:ext>
            </p:extLst>
          </p:nvPr>
        </p:nvGraphicFramePr>
        <p:xfrm>
          <a:off x="138023" y="2058253"/>
          <a:ext cx="8850702" cy="3627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0233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3209027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  <a:gridCol w="2691442">
                  <a:extLst>
                    <a:ext uri="{9D8B030D-6E8A-4147-A177-3AD203B41FA5}">
                      <a16:colId xmlns:a16="http://schemas.microsoft.com/office/drawing/2014/main" xmlns="" val="3940236535"/>
                    </a:ext>
                  </a:extLst>
                </a:gridCol>
              </a:tblGrid>
              <a:tr h="306076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CA" sz="16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 Conditional</a:t>
                      </a: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108977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present simple ,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  C 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will</a:t>
                      </a:r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+ verb in infinitive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E.g. If I </a:t>
                      </a:r>
                      <a:r>
                        <a:rPr lang="en-CA" sz="1400" dirty="0">
                          <a:solidFill>
                            <a:srgbClr val="FFFF00"/>
                          </a:solidFill>
                        </a:rPr>
                        <a:t>go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to Paris, I </a:t>
                      </a:r>
                      <a:r>
                        <a:rPr lang="en-CA" sz="1400" dirty="0">
                          <a:solidFill>
                            <a:srgbClr val="FFFF00"/>
                          </a:solidFill>
                        </a:rPr>
                        <a:t>will visit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The Eiffel Tower.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present simple </a:t>
                      </a:r>
                      <a:r>
                        <a:rPr lang="en-CA" sz="1400" b="0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will</a:t>
                      </a:r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does / do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CA" sz="1400" b="0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will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E.g.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If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I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don’t</a:t>
                      </a:r>
                      <a:r>
                        <a:rPr lang="en-CA" sz="1400" b="0" dirty="0">
                          <a:solidFill>
                            <a:srgbClr val="FFFF00"/>
                          </a:solidFill>
                        </a:rPr>
                        <a:t> have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money,  I </a:t>
                      </a:r>
                      <a:r>
                        <a:rPr lang="en-CA" sz="1400" b="0" dirty="0">
                          <a:solidFill>
                            <a:srgbClr val="FFFF00"/>
                          </a:solidFill>
                        </a:rPr>
                        <a:t>will not go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to the movies.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If +  S  + </a:t>
                      </a: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present simple ,</a:t>
                      </a:r>
                      <a:endParaRPr lang="en-CA" sz="1400" b="0" dirty="0">
                        <a:solidFill>
                          <a:srgbClr val="FFFF00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rgbClr val="FFFF00"/>
                          </a:solidFill>
                        </a:rPr>
                        <a:t>will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S + verb infinitive + C 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If I </a:t>
                      </a:r>
                      <a:r>
                        <a:rPr lang="en-CA" sz="1400" b="0" dirty="0">
                          <a:solidFill>
                            <a:srgbClr val="FFFF00"/>
                          </a:solidFill>
                        </a:rPr>
                        <a:t>pay attention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to my teacher, </a:t>
                      </a:r>
                      <a:r>
                        <a:rPr lang="en-CA" sz="1400" b="0" dirty="0">
                          <a:solidFill>
                            <a:srgbClr val="FFFF00"/>
                          </a:solidFill>
                        </a:rPr>
                        <a:t>will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I pass the course?</a:t>
                      </a: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138022" y="5706061"/>
            <a:ext cx="8850701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sentence starts with IF, use comma to separate the 2 ideas, when IF is in the middle of the sentence, you don’t use a comma.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US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go to Paris</a:t>
            </a:r>
            <a:r>
              <a:rPr lang="en-US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visit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Eiffel Tower.     /   I </a:t>
            </a:r>
            <a:r>
              <a:rPr lang="en-US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visit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Eiffel Tower </a:t>
            </a:r>
            <a:r>
              <a:rPr lang="en-US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go to Paris.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= IF	If = maybe    When = I will do it!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4552E23-A02F-16BF-0F39-C8F0E709EAAA}"/>
              </a:ext>
            </a:extLst>
          </p:cNvPr>
          <p:cNvSpPr txBox="1">
            <a:spLocks/>
          </p:cNvSpPr>
          <p:nvPr/>
        </p:nvSpPr>
        <p:spPr>
          <a:xfrm>
            <a:off x="-1" y="1408408"/>
            <a:ext cx="7561944" cy="554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possible situation in the future.</a:t>
            </a:r>
          </a:p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Predicting a likely result in the future (if the condition happen).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9191FB1-843C-D562-5948-71818ED1EFA4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735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spc="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Conditional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601BDC1-5D47-D3B6-223D-FB7C36FFCC46}"/>
              </a:ext>
            </a:extLst>
          </p:cNvPr>
          <p:cNvSpPr txBox="1">
            <a:spLocks/>
          </p:cNvSpPr>
          <p:nvPr/>
        </p:nvSpPr>
        <p:spPr>
          <a:xfrm>
            <a:off x="7613702" y="625413"/>
            <a:ext cx="1651067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Affirmative (+)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 (?)</a:t>
            </a:r>
          </a:p>
        </p:txBody>
      </p:sp>
    </p:spTree>
    <p:extLst>
      <p:ext uri="{BB962C8B-B14F-4D97-AF65-F5344CB8AC3E}">
        <p14:creationId xmlns:p14="http://schemas.microsoft.com/office/powerpoint/2010/main" val="16150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138022" y="5706061"/>
            <a:ext cx="8850701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sentence starts with IF, use comma to separate the 2 ideas, when IF is in the middle of the sentence, you don’t use a comma.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1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went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Paris</a:t>
            </a:r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visit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Eiffel Tower.     /   I </a:t>
            </a:r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visit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Eiffel Tower </a:t>
            </a:r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went to Paris.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= IF	If = maybe    When = I will do it!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DDB1345-EFCA-9794-6ADF-B1676DDAED43}"/>
              </a:ext>
            </a:extLst>
          </p:cNvPr>
          <p:cNvSpPr txBox="1">
            <a:spLocks/>
          </p:cNvSpPr>
          <p:nvPr/>
        </p:nvSpPr>
        <p:spPr>
          <a:xfrm>
            <a:off x="0" y="1408408"/>
            <a:ext cx="7561943" cy="554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or unlikely situations, things that are very likely to happen, like having superpowers. Unreal or impossible situation now or in the future.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677E781-0C60-8806-7D26-C3D8312FC59E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735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spc="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Conditional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03E423E-8358-1193-A882-D706201CE22D}"/>
              </a:ext>
            </a:extLst>
          </p:cNvPr>
          <p:cNvSpPr txBox="1">
            <a:spLocks/>
          </p:cNvSpPr>
          <p:nvPr/>
        </p:nvSpPr>
        <p:spPr>
          <a:xfrm>
            <a:off x="7613702" y="625413"/>
            <a:ext cx="1651067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Affirmative (+)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 (?)</a:t>
            </a: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xmlns="" id="{9549A391-FBAC-A23F-F717-33E219809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33797"/>
              </p:ext>
            </p:extLst>
          </p:nvPr>
        </p:nvGraphicFramePr>
        <p:xfrm>
          <a:off x="138022" y="2041000"/>
          <a:ext cx="8850700" cy="36478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0232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3209026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  <a:gridCol w="2691442">
                  <a:extLst>
                    <a:ext uri="{9D8B030D-6E8A-4147-A177-3AD203B41FA5}">
                      <a16:colId xmlns:a16="http://schemas.microsoft.com/office/drawing/2014/main" xmlns="" val="3940236535"/>
                    </a:ext>
                  </a:extLst>
                </a:gridCol>
              </a:tblGrid>
              <a:tr h="381667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CA" sz="16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 Conditional</a:t>
                      </a: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326614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past simple ,</a:t>
                      </a:r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  C 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would/could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E.g. If my dog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could</a:t>
                      </a:r>
                      <a:r>
                        <a:rPr lang="en-CA" sz="1400" dirty="0">
                          <a:solidFill>
                            <a:srgbClr val="FCE5CE"/>
                          </a:solidFill>
                        </a:rPr>
                        <a:t> make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a wish, it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would</a:t>
                      </a:r>
                      <a:r>
                        <a:rPr lang="en-CA" sz="1400" dirty="0">
                          <a:solidFill>
                            <a:srgbClr val="FCE5CE"/>
                          </a:solidFill>
                        </a:rPr>
                        <a:t> be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to have 20 treats a day.</a:t>
                      </a: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past simple </a:t>
                      </a:r>
                      <a:r>
                        <a:rPr lang="en-CA" sz="1400" b="0" dirty="0">
                          <a:solidFill>
                            <a:srgbClr val="FCE5CE"/>
                          </a:solidFill>
                        </a:rPr>
                        <a:t> ,</a:t>
                      </a:r>
                      <a:r>
                        <a:rPr lang="en-CA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would/could</a:t>
                      </a:r>
                      <a:r>
                        <a:rPr lang="en-CA" sz="1400" dirty="0">
                          <a:solidFill>
                            <a:srgbClr val="FCE5CE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didn’t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verb infinitive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,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would/could</a:t>
                      </a:r>
                      <a:r>
                        <a:rPr lang="en-CA" sz="1400" dirty="0">
                          <a:solidFill>
                            <a:srgbClr val="FCE5CE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not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verb infinitive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E.g. If I </a:t>
                      </a:r>
                      <a:r>
                        <a:rPr lang="en-CA" sz="1400" dirty="0">
                          <a:solidFill>
                            <a:srgbClr val="FCE5CE"/>
                          </a:solidFill>
                        </a:rPr>
                        <a:t>didn’t go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to the beach, I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would</a:t>
                      </a:r>
                      <a:r>
                        <a:rPr lang="en-CA" sz="1400" dirty="0">
                          <a:solidFill>
                            <a:srgbClr val="FCE5CE"/>
                          </a:solidFill>
                        </a:rPr>
                        <a:t> save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money for my next vacation.</a:t>
                      </a: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If +  S  +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past simple ,</a:t>
                      </a:r>
                      <a:endParaRPr lang="en-CA" sz="1400" b="0" dirty="0">
                        <a:solidFill>
                          <a:srgbClr val="FCE5CE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would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S + verb infinitive +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C 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What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would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you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buy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if you </a:t>
                      </a:r>
                      <a:r>
                        <a:rPr lang="en-CA" sz="1400" b="1" dirty="0">
                          <a:solidFill>
                            <a:srgbClr val="FCE5CE"/>
                          </a:solidFill>
                        </a:rPr>
                        <a:t>won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the lottery?</a:t>
                      </a: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5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138022" y="5706061"/>
            <a:ext cx="885070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sentence starts with IF, use comma to separate the 2 ideas, when IF is in the middle of the sentence, you don’t use a comma.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US" sz="1400" b="1" dirty="0">
                <a:solidFill>
                  <a:srgbClr val="9CB6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rgbClr val="9CB6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1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 studied</a:t>
            </a: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1400" b="1" dirty="0">
                <a:solidFill>
                  <a:srgbClr val="9CB6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have won </a:t>
            </a:r>
            <a:r>
              <a:rPr lang="en-US" sz="1400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scholarship.   / I </a:t>
            </a:r>
            <a:r>
              <a:rPr lang="en-US" sz="1400" b="1" dirty="0">
                <a:solidFill>
                  <a:srgbClr val="9CB6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have won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scholarship </a:t>
            </a:r>
            <a:r>
              <a:rPr lang="en-US" sz="1400" b="1" dirty="0">
                <a:solidFill>
                  <a:srgbClr val="9CB6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sz="1400" dirty="0">
                <a:solidFill>
                  <a:srgbClr val="9CB6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1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studied</a:t>
            </a: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b="1" dirty="0">
                <a:solidFill>
                  <a:srgbClr val="FCE5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= IF	If = maybe    When = I will do it!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DDB1345-EFCA-9794-6ADF-B1676DDAED43}"/>
              </a:ext>
            </a:extLst>
          </p:cNvPr>
          <p:cNvSpPr txBox="1">
            <a:spLocks/>
          </p:cNvSpPr>
          <p:nvPr/>
        </p:nvSpPr>
        <p:spPr>
          <a:xfrm>
            <a:off x="0" y="1408408"/>
            <a:ext cx="7561943" cy="554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person is imagining a different past.</a:t>
            </a:r>
          </a:p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Imaginary situation that didn’t happen in the past.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677E781-0C60-8806-7D26-C3D8312FC59E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735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200" spc="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Conditional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03E423E-8358-1193-A882-D706201CE22D}"/>
              </a:ext>
            </a:extLst>
          </p:cNvPr>
          <p:cNvSpPr txBox="1">
            <a:spLocks/>
          </p:cNvSpPr>
          <p:nvPr/>
        </p:nvSpPr>
        <p:spPr>
          <a:xfrm>
            <a:off x="7613702" y="625413"/>
            <a:ext cx="1651067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Affirmative (+)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</a:p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 (?)</a:t>
            </a: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xmlns="" id="{9549A391-FBAC-A23F-F717-33E219809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70135"/>
              </p:ext>
            </p:extLst>
          </p:nvPr>
        </p:nvGraphicFramePr>
        <p:xfrm>
          <a:off x="138022" y="2041000"/>
          <a:ext cx="8850700" cy="36478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0232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3209026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  <a:gridCol w="2691442">
                  <a:extLst>
                    <a:ext uri="{9D8B030D-6E8A-4147-A177-3AD203B41FA5}">
                      <a16:colId xmlns:a16="http://schemas.microsoft.com/office/drawing/2014/main" xmlns="" val="3940236535"/>
                    </a:ext>
                  </a:extLst>
                </a:gridCol>
              </a:tblGrid>
              <a:tr h="381667">
                <a:tc gridSpan="3"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CA" sz="16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 Conditional</a:t>
                      </a: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326614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past perfect </a:t>
                      </a:r>
                      <a:r>
                        <a:rPr lang="en-CA" sz="1400" b="1" dirty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en-CA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 C 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would/could</a:t>
                      </a:r>
                      <a:r>
                        <a:rPr lang="en-CA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have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past participle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E.g. If you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had studied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hard, you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would have won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the scholarship.</a:t>
                      </a: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past perfect </a:t>
                      </a:r>
                      <a:r>
                        <a:rPr lang="en-CA" sz="1400" b="0" dirty="0">
                          <a:solidFill>
                            <a:srgbClr val="9CB6E5"/>
                          </a:solidFill>
                        </a:rPr>
                        <a:t> </a:t>
                      </a:r>
                      <a:r>
                        <a:rPr lang="en-CA" sz="1400" b="0" dirty="0">
                          <a:solidFill>
                            <a:srgbClr val="7030A0"/>
                          </a:solidFill>
                        </a:rPr>
                        <a:t>,</a:t>
                      </a:r>
                      <a:r>
                        <a:rPr lang="en-CA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would/could</a:t>
                      </a:r>
                      <a:r>
                        <a:rPr lang="en-CA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have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verb past participle</a:t>
                      </a:r>
                      <a:r>
                        <a:rPr lang="en-CA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If  + S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hadn’t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past participle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,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would/could</a:t>
                      </a:r>
                      <a:r>
                        <a:rPr lang="en-CA" sz="14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CA" sz="1400" dirty="0">
                          <a:solidFill>
                            <a:srgbClr val="9CB6E5"/>
                          </a:solidFill>
                        </a:rPr>
                        <a:t>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have</a:t>
                      </a:r>
                      <a:r>
                        <a:rPr lang="en-CA" sz="1400" dirty="0">
                          <a:solidFill>
                            <a:srgbClr val="9CB6E5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past participle+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E.g. If she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hadn’t been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sick, she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would have travelled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abroad.</a:t>
                      </a: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If +  S 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past perfect </a:t>
                      </a:r>
                      <a:r>
                        <a:rPr lang="en-CA" sz="1400" b="1" dirty="0">
                          <a:solidFill>
                            <a:srgbClr val="7030A0"/>
                          </a:solidFill>
                        </a:rPr>
                        <a:t>,</a:t>
                      </a:r>
                      <a:endParaRPr lang="en-CA" sz="1400" b="0" dirty="0">
                        <a:solidFill>
                          <a:srgbClr val="7030A0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would</a:t>
                      </a:r>
                      <a:r>
                        <a:rPr lang="en-CA" sz="1400" b="0" dirty="0">
                          <a:solidFill>
                            <a:srgbClr val="9CB6E5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+ S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have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verb past participle</a:t>
                      </a:r>
                      <a:r>
                        <a:rPr lang="en-CA" sz="1400"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+ C  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What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would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 he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have bought</a:t>
                      </a:r>
                      <a:r>
                        <a:rPr lang="en-CA" sz="1400" b="0" dirty="0">
                          <a:solidFill>
                            <a:srgbClr val="9CB6E5"/>
                          </a:solidFill>
                        </a:rPr>
                        <a:t>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if he </a:t>
                      </a:r>
                      <a:r>
                        <a:rPr lang="en-CA" sz="1400" b="1" dirty="0">
                          <a:solidFill>
                            <a:srgbClr val="9CB6E5"/>
                          </a:solidFill>
                        </a:rPr>
                        <a:t>had earned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</a:rPr>
                        <a:t>millions of dollars?</a:t>
                      </a: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233F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6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7691"/>
              </p:ext>
            </p:extLst>
          </p:nvPr>
        </p:nvGraphicFramePr>
        <p:xfrm>
          <a:off x="227966" y="2256230"/>
          <a:ext cx="8688067" cy="383706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688067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321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350178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____________________________________________________________________________________.</a:t>
                      </a:r>
                      <a:endParaRPr lang="en-CA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Conditionals</a:t>
            </a:r>
          </a:p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(Zero, First, Second &amp; Third)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381653" y="6232587"/>
            <a:ext cx="84016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sentences (2 sentences per Conditional).</a:t>
            </a:r>
          </a:p>
        </p:txBody>
      </p:sp>
    </p:spTree>
    <p:extLst>
      <p:ext uri="{BB962C8B-B14F-4D97-AF65-F5344CB8AC3E}">
        <p14:creationId xmlns:p14="http://schemas.microsoft.com/office/powerpoint/2010/main" val="36303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AC559910-0E2B-E73B-349F-8AFDEA28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78638"/>
              </p:ext>
            </p:extLst>
          </p:nvPr>
        </p:nvGraphicFramePr>
        <p:xfrm>
          <a:off x="381653" y="2078421"/>
          <a:ext cx="8401664" cy="4247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01664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3060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algn="l">
                        <a:lnSpc>
                          <a:spcPct val="250000"/>
                        </a:lnSpc>
                      </a:pP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Conditionals</a:t>
            </a:r>
          </a:p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(Zero, First, Second &amp; Third)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B787C51-F7E4-F15F-E909-C5337F0E8C30}"/>
              </a:ext>
            </a:extLst>
          </p:cNvPr>
          <p:cNvSpPr txBox="1"/>
          <p:nvPr/>
        </p:nvSpPr>
        <p:spPr>
          <a:xfrm>
            <a:off x="381654" y="6447726"/>
            <a:ext cx="84016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a 6 line-paragraph using 0 and 1</a:t>
            </a:r>
            <a:r>
              <a:rPr lang="en-US" sz="1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Conditional. Topic: Language</a:t>
            </a:r>
          </a:p>
        </p:txBody>
      </p:sp>
    </p:spTree>
    <p:extLst>
      <p:ext uri="{BB962C8B-B14F-4D97-AF65-F5344CB8AC3E}">
        <p14:creationId xmlns:p14="http://schemas.microsoft.com/office/powerpoint/2010/main" val="40802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Conditionals</a:t>
            </a:r>
          </a:p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(Zero, First, Second &amp; Third)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B787C51-F7E4-F15F-E909-C5337F0E8C30}"/>
              </a:ext>
            </a:extLst>
          </p:cNvPr>
          <p:cNvSpPr txBox="1"/>
          <p:nvPr/>
        </p:nvSpPr>
        <p:spPr>
          <a:xfrm>
            <a:off x="381654" y="6302586"/>
            <a:ext cx="84016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a story using 2</a:t>
            </a:r>
            <a:r>
              <a:rPr lang="en-US" sz="1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3</a:t>
            </a:r>
            <a:r>
              <a:rPr lang="en-US" sz="1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conditional, underline the tenses of the conditionals.</a:t>
            </a: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xmlns="" id="{4A6C2AE7-5FF5-59BC-5D37-0AEF13ECE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44077"/>
              </p:ext>
            </p:extLst>
          </p:nvPr>
        </p:nvGraphicFramePr>
        <p:xfrm>
          <a:off x="381654" y="2326074"/>
          <a:ext cx="8401664" cy="374135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01664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</a:tblGrid>
              <a:tr h="3741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CA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_______________________________________________________________</a:t>
                      </a:r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6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theme/theme1.xml><?xml version="1.0" encoding="utf-8"?>
<a:theme xmlns:a="http://schemas.openxmlformats.org/drawingml/2006/main" name="Berlín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4784</TotalTime>
  <Words>1113</Words>
  <Application>Microsoft Office PowerPoint</Application>
  <PresentationFormat>Carta (216 x 279 mm)</PresentationFormat>
  <Paragraphs>258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Berlín</vt:lpstr>
      <vt:lpstr>Presentación de PowerPoint</vt:lpstr>
      <vt:lpstr>Verbs (Regular &amp; Irregular)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98</cp:revision>
  <dcterms:created xsi:type="dcterms:W3CDTF">2022-08-12T13:15:04Z</dcterms:created>
  <dcterms:modified xsi:type="dcterms:W3CDTF">2023-10-21T17:55:32Z</dcterms:modified>
</cp:coreProperties>
</file>