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9" r:id="rId1"/>
  </p:sldMasterIdLst>
  <p:sldIdLst>
    <p:sldId id="271" r:id="rId2"/>
    <p:sldId id="272" r:id="rId3"/>
    <p:sldId id="257" r:id="rId4"/>
    <p:sldId id="258" r:id="rId5"/>
    <p:sldId id="259" r:id="rId6"/>
    <p:sldId id="260" r:id="rId7"/>
    <p:sldId id="263" r:id="rId8"/>
    <p:sldId id="262" r:id="rId9"/>
    <p:sldId id="269" r:id="rId10"/>
    <p:sldId id="268" r:id="rId11"/>
    <p:sldId id="270" r:id="rId12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993300"/>
    <a:srgbClr val="FF6600"/>
    <a:srgbClr val="EBF9F5"/>
    <a:srgbClr val="E5F7F2"/>
    <a:srgbClr val="66FF66"/>
    <a:srgbClr val="0073FB"/>
    <a:srgbClr val="341D22"/>
    <a:srgbClr val="3494BA"/>
    <a:srgbClr val="2236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12" autoAdjust="0"/>
    <p:restoredTop sz="94660"/>
  </p:normalViewPr>
  <p:slideViewPr>
    <p:cSldViewPr snapToGrid="0">
      <p:cViewPr>
        <p:scale>
          <a:sx n="80" d="100"/>
          <a:sy n="80" d="100"/>
        </p:scale>
        <p:origin x="-1579" y="-2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Thursday, September 28,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7056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Thursday, September 28,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40417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Thursday, September 28,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412988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Thursday, September 28,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66860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Thursday, September 28,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126495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Thursday, September 28,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578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Thursday, September 28,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1468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Thursday, September 28,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7656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Thursday, September 28,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7079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Thursday, September 28,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3533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Thursday, September 28,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54327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Thursday, September 28, 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9967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Thursday, September 28, 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6274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Thursday, September 28, 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32774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Thursday, September 28,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5529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Thursday, September 28,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91966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-318"/>
            <a:ext cx="1952272" cy="6853571"/>
            <a:chOff x="6627813" y="195220"/>
            <a:chExt cx="1952625" cy="5678531"/>
          </a:xfrm>
          <a:solidFill>
            <a:schemeClr val="accent1"/>
          </a:solidFill>
        </p:grpSpPr>
        <p:sp>
          <p:nvSpPr>
            <p:cNvPr id="50" name="Freeform 27"/>
            <p:cNvSpPr/>
            <p:nvPr/>
          </p:nvSpPr>
          <p:spPr bwMode="auto">
            <a:xfrm>
              <a:off x="6627813" y="19522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Thursday, September 28,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8580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  <p:sldLayoutId id="2147483873" r:id="rId14"/>
    <p:sldLayoutId id="2147483874" r:id="rId15"/>
    <p:sldLayoutId id="2147483875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C1E89FD1-0D74-8286-A21F-86509FD11876}"/>
              </a:ext>
            </a:extLst>
          </p:cNvPr>
          <p:cNvSpPr txBox="1"/>
          <p:nvPr/>
        </p:nvSpPr>
        <p:spPr>
          <a:xfrm>
            <a:off x="101238" y="380469"/>
            <a:ext cx="4382641" cy="18043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On prompt talking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0B6820E0-28DF-483A-6DF5-22B519DA39D3}"/>
              </a:ext>
            </a:extLst>
          </p:cNvPr>
          <p:cNvSpPr txBox="1"/>
          <p:nvPr/>
        </p:nvSpPr>
        <p:spPr>
          <a:xfrm>
            <a:off x="316184" y="2411840"/>
            <a:ext cx="3952748" cy="45147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LANGUAGE ADVENTURE :)</a:t>
            </a:r>
          </a:p>
        </p:txBody>
      </p:sp>
      <p:pic>
        <p:nvPicPr>
          <p:cNvPr id="10" name="Imagen 9" descr="Icono&#10;&#10;Descripción generada automáticamente">
            <a:extLst>
              <a:ext uri="{FF2B5EF4-FFF2-40B4-BE49-F238E27FC236}">
                <a16:creationId xmlns:a16="http://schemas.microsoft.com/office/drawing/2014/main" xmlns="" id="{51D5F180-4E7A-44AB-8BFE-D4BF77E61B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87" r="3" b="250"/>
          <a:stretch/>
        </p:blipFill>
        <p:spPr>
          <a:xfrm>
            <a:off x="826397" y="3916663"/>
            <a:ext cx="2693404" cy="244616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3CDFF7AD-F251-3AB1-D0E8-F43AC352CD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0" r="27740"/>
          <a:stretch/>
        </p:blipFill>
        <p:spPr>
          <a:xfrm>
            <a:off x="4605867" y="0"/>
            <a:ext cx="45720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09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5C9F43B5-7F19-A43E-88BF-062FDB585D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2" r="29000"/>
          <a:stretch/>
        </p:blipFill>
        <p:spPr>
          <a:xfrm>
            <a:off x="3547533" y="10"/>
            <a:ext cx="5664200" cy="685799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3F057F44-2580-06CA-9C32-B3B7BA914F4C}"/>
              </a:ext>
            </a:extLst>
          </p:cNvPr>
          <p:cNvSpPr txBox="1"/>
          <p:nvPr/>
        </p:nvSpPr>
        <p:spPr>
          <a:xfrm>
            <a:off x="256736" y="2573987"/>
            <a:ext cx="3290797" cy="268157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450"/>
              </a:spcAft>
              <a:buClr>
                <a:schemeClr val="tx1"/>
              </a:buClr>
            </a:pPr>
            <a:r>
              <a:rPr lang="en-US" sz="3200" b="1" spc="150" dirty="0">
                <a:latin typeface="+mj-lt"/>
                <a:ea typeface="+mj-ea"/>
                <a:cs typeface="+mj-cs"/>
              </a:rPr>
              <a:t>What’s the difference between house and home?</a:t>
            </a:r>
            <a:endParaRPr lang="en-US" sz="32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9706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BC5486F6-43A5-953E-1899-5E607640C0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8101" y="2948819"/>
            <a:ext cx="4587788" cy="301705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C1E89FD1-0D74-8286-A21F-86509FD11876}"/>
              </a:ext>
            </a:extLst>
          </p:cNvPr>
          <p:cNvSpPr txBox="1"/>
          <p:nvPr/>
        </p:nvSpPr>
        <p:spPr>
          <a:xfrm>
            <a:off x="215483" y="360298"/>
            <a:ext cx="8713033" cy="22173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spcAft>
                <a:spcPts val="600"/>
              </a:spcAft>
              <a:defRPr sz="5400" b="1">
                <a:ln w="6600">
                  <a:solidFill>
                    <a:srgbClr val="9933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z="6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Nice on prompt talking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C9605151-600E-83BA-480E-50B9F36BE87C}"/>
              </a:ext>
            </a:extLst>
          </p:cNvPr>
          <p:cNvSpPr txBox="1"/>
          <p:nvPr/>
        </p:nvSpPr>
        <p:spPr>
          <a:xfrm>
            <a:off x="6271509" y="6076241"/>
            <a:ext cx="2843916" cy="7751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spcAft>
                <a:spcPts val="600"/>
              </a:spcAft>
              <a:defRPr sz="6600" b="1">
                <a:ln w="6600">
                  <a:solidFill>
                    <a:srgbClr val="9933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CA" sz="4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Thanks!</a:t>
            </a:r>
          </a:p>
        </p:txBody>
      </p:sp>
      <p:pic>
        <p:nvPicPr>
          <p:cNvPr id="2" name="Imagen 1" descr="Icono&#10;&#10;Descripción generada automáticamente">
            <a:extLst>
              <a:ext uri="{FF2B5EF4-FFF2-40B4-BE49-F238E27FC236}">
                <a16:creationId xmlns:a16="http://schemas.microsoft.com/office/drawing/2014/main" xmlns="" id="{D2FB90B2-A864-2CE8-7C80-AC830F5A89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83" y="4363282"/>
            <a:ext cx="815473" cy="74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97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81211809-62B1-F959-79BF-3B795BEFB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6" r="5896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3ADFB4B1-04E3-D414-F6AD-2AFB6E2A1722}"/>
              </a:ext>
            </a:extLst>
          </p:cNvPr>
          <p:cNvSpPr txBox="1"/>
          <p:nvPr/>
        </p:nvSpPr>
        <p:spPr>
          <a:xfrm>
            <a:off x="0" y="5579523"/>
            <a:ext cx="9143980" cy="12784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63500"/>
          </a:effectLst>
        </p:spPr>
        <p:txBody>
          <a:bodyPr vert="horz" lIns="91440" tIns="45720" rIns="91440" bIns="45720" rtlCol="0" anchorCtr="0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Clr>
                <a:schemeClr val="tx1"/>
              </a:buClr>
            </a:pPr>
            <a:r>
              <a:rPr lang="en-US" sz="4000" b="1" dirty="0">
                <a:ln>
                  <a:solidFill>
                    <a:srgbClr val="00FF00"/>
                  </a:solidFill>
                </a:ln>
                <a:solidFill>
                  <a:srgbClr val="00B0F0"/>
                </a:solidFill>
              </a:rPr>
              <a:t>Wash clothes or ________   ________ mean the same.</a:t>
            </a:r>
          </a:p>
        </p:txBody>
      </p:sp>
    </p:spTree>
    <p:extLst>
      <p:ext uri="{BB962C8B-B14F-4D97-AF65-F5344CB8AC3E}">
        <p14:creationId xmlns:p14="http://schemas.microsoft.com/office/powerpoint/2010/main" val="209452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CF2AD716-37CD-8FEF-B767-200A594CE30A}"/>
              </a:ext>
            </a:extLst>
          </p:cNvPr>
          <p:cNvSpPr txBox="1"/>
          <p:nvPr/>
        </p:nvSpPr>
        <p:spPr>
          <a:xfrm>
            <a:off x="249470" y="1219487"/>
            <a:ext cx="3282921" cy="2977573"/>
          </a:xfrm>
          <a:prstGeom prst="rect">
            <a:avLst/>
          </a:prstGeom>
        </p:spPr>
        <p:txBody>
          <a:bodyPr vert="horz" lIns="91440" tIns="45720" rIns="91440" bIns="45720" rtlCol="0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US" sz="32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my kitchen, I keep the ________ in the cabinets and ________ in the pantry.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DC5ED861-DEEF-F0F0-99AF-7977162981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8" r="22428"/>
          <a:stretch/>
        </p:blipFill>
        <p:spPr>
          <a:xfrm>
            <a:off x="3583191" y="4748"/>
            <a:ext cx="5679343" cy="684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3332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6DADC0C0-DA6D-B6EF-0011-20353FFE27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2" r="5442"/>
          <a:stretch/>
        </p:blipFill>
        <p:spPr>
          <a:xfrm>
            <a:off x="-20" y="10"/>
            <a:ext cx="9143980" cy="685799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3B844F99-0B02-115B-360B-DAD28DE932E3}"/>
              </a:ext>
            </a:extLst>
          </p:cNvPr>
          <p:cNvSpPr txBox="1"/>
          <p:nvPr/>
        </p:nvSpPr>
        <p:spPr>
          <a:xfrm>
            <a:off x="-20" y="4900083"/>
            <a:ext cx="9144000" cy="1752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63500"/>
          </a:effectLst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Clr>
                <a:schemeClr val="tx1"/>
              </a:buClr>
              <a:defRPr sz="4000" b="1">
                <a:ln>
                  <a:solidFill>
                    <a:srgbClr val="00FF00"/>
                  </a:solidFill>
                </a:ln>
                <a:solidFill>
                  <a:schemeClr val="accent5"/>
                </a:solidFill>
              </a:defRPr>
            </a:lvl1pPr>
          </a:lstStyle>
          <a:p>
            <a:r>
              <a:rPr lang="en-US" dirty="0">
                <a:solidFill>
                  <a:srgbClr val="00B0F0"/>
                </a:solidFill>
              </a:rPr>
              <a:t>What’s the difference between a terrace and a balcony?</a:t>
            </a:r>
          </a:p>
        </p:txBody>
      </p:sp>
    </p:spTree>
    <p:extLst>
      <p:ext uri="{BB962C8B-B14F-4D97-AF65-F5344CB8AC3E}">
        <p14:creationId xmlns:p14="http://schemas.microsoft.com/office/powerpoint/2010/main" val="114335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4D682C1E-D020-B8A3-24A2-E098D3EAF5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8" r="17158"/>
          <a:stretch/>
        </p:blipFill>
        <p:spPr>
          <a:xfrm>
            <a:off x="3464657" y="799845"/>
            <a:ext cx="5215183" cy="525277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932C78D7-B02F-B5DD-E3B7-C4D1E26D449E}"/>
              </a:ext>
            </a:extLst>
          </p:cNvPr>
          <p:cNvSpPr txBox="1"/>
          <p:nvPr/>
        </p:nvSpPr>
        <p:spPr>
          <a:xfrm>
            <a:off x="220134" y="2459928"/>
            <a:ext cx="3244523" cy="1728594"/>
          </a:xfrm>
          <a:prstGeom prst="rect">
            <a:avLst/>
          </a:prstGeom>
        </p:spPr>
        <p:txBody>
          <a:bodyPr vert="horz" lIns="91440" tIns="45720" rIns="91440" bIns="45720" rtlCol="0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US" sz="32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enjoy being at home because…</a:t>
            </a:r>
          </a:p>
        </p:txBody>
      </p:sp>
    </p:spTree>
    <p:extLst>
      <p:ext uri="{BB962C8B-B14F-4D97-AF65-F5344CB8AC3E}">
        <p14:creationId xmlns:p14="http://schemas.microsoft.com/office/powerpoint/2010/main" val="392736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69996428-3640-0AC4-1D0A-3AAB9566C4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6" r="5896"/>
          <a:stretch/>
        </p:blipFill>
        <p:spPr>
          <a:xfrm>
            <a:off x="0" y="10"/>
            <a:ext cx="9143999" cy="685799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48C6CE4D-C445-B58C-7094-A3EFA9A06FF7}"/>
              </a:ext>
            </a:extLst>
          </p:cNvPr>
          <p:cNvSpPr txBox="1"/>
          <p:nvPr/>
        </p:nvSpPr>
        <p:spPr>
          <a:xfrm>
            <a:off x="209550" y="4810124"/>
            <a:ext cx="8539595" cy="19811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Clr>
                <a:schemeClr val="tx1"/>
              </a:buClr>
              <a:defRPr sz="4000" b="1">
                <a:ln>
                  <a:solidFill>
                    <a:srgbClr val="00FF00"/>
                  </a:solidFill>
                </a:ln>
                <a:solidFill>
                  <a:schemeClr val="accent5"/>
                </a:solidFill>
              </a:defRPr>
            </a:lvl1pPr>
          </a:lstStyle>
          <a:p>
            <a:r>
              <a:rPr lang="en-US" dirty="0">
                <a:solidFill>
                  <a:srgbClr val="00B0F0"/>
                </a:solidFill>
              </a:rPr>
              <a:t>My sister/brother spends so much time in the </a:t>
            </a:r>
            <a:r>
              <a:rPr lang="en-US" dirty="0" smtClean="0">
                <a:solidFill>
                  <a:srgbClr val="00B0F0"/>
                </a:solidFill>
              </a:rPr>
              <a:t>bathroom – that gets </a:t>
            </a:r>
            <a:r>
              <a:rPr lang="en-US" dirty="0">
                <a:solidFill>
                  <a:srgbClr val="00B0F0"/>
                </a:solidFill>
              </a:rPr>
              <a:t>me feel ________ because…</a:t>
            </a:r>
          </a:p>
        </p:txBody>
      </p:sp>
    </p:spTree>
    <p:extLst>
      <p:ext uri="{BB962C8B-B14F-4D97-AF65-F5344CB8AC3E}">
        <p14:creationId xmlns:p14="http://schemas.microsoft.com/office/powerpoint/2010/main" val="415036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3F057F44-2580-06CA-9C32-B3B7BA914F4C}"/>
              </a:ext>
            </a:extLst>
          </p:cNvPr>
          <p:cNvSpPr txBox="1"/>
          <p:nvPr/>
        </p:nvSpPr>
        <p:spPr>
          <a:xfrm>
            <a:off x="4572000" y="1892026"/>
            <a:ext cx="4272197" cy="307394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 defTabSz="914400">
              <a:lnSpc>
                <a:spcPct val="15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4000" b="1" spc="150" dirty="0">
                <a:latin typeface="+mj-lt"/>
                <a:ea typeface="+mj-ea"/>
                <a:cs typeface="+mj-cs"/>
              </a:rPr>
              <a:t>What’s the safest place in a house? </a:t>
            </a:r>
            <a:endParaRPr lang="en-US" sz="4000" b="1" spc="150" dirty="0" smtClean="0"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15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4000" b="1" spc="150" dirty="0" smtClean="0">
                <a:latin typeface="+mj-lt"/>
                <a:ea typeface="+mj-ea"/>
                <a:cs typeface="+mj-cs"/>
              </a:rPr>
              <a:t>Why</a:t>
            </a:r>
            <a:r>
              <a:rPr lang="en-US" sz="4000" b="1" spc="150" dirty="0">
                <a:latin typeface="+mj-lt"/>
                <a:ea typeface="+mj-ea"/>
                <a:cs typeface="+mj-cs"/>
              </a:rPr>
              <a:t>?</a:t>
            </a:r>
            <a:endParaRPr lang="en-US" sz="40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84898E4B-2199-CE12-D80D-396A927647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2" r="30322"/>
          <a:stretch/>
        </p:blipFill>
        <p:spPr>
          <a:xfrm>
            <a:off x="0" y="0"/>
            <a:ext cx="40623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08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0EC27753-CA20-B0CF-53CB-B7F8E8CA32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2" t="74" r="36521" b="-74"/>
          <a:stretch/>
        </p:blipFill>
        <p:spPr>
          <a:xfrm>
            <a:off x="4234868" y="967417"/>
            <a:ext cx="4142630" cy="493046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95AE402-4F6E-06DD-4C69-0A24E94B6681}"/>
              </a:ext>
            </a:extLst>
          </p:cNvPr>
          <p:cNvSpPr txBox="1"/>
          <p:nvPr/>
        </p:nvSpPr>
        <p:spPr>
          <a:xfrm>
            <a:off x="447675" y="2395340"/>
            <a:ext cx="3625268" cy="401041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>
                <a:schemeClr val="tx1"/>
              </a:buClr>
            </a:pPr>
            <a:r>
              <a:rPr lang="en-US" sz="3600" b="1" dirty="0"/>
              <a:t>My family and </a:t>
            </a:r>
            <a:r>
              <a:rPr lang="en-US" sz="3600" b="1" dirty="0"/>
              <a:t>I</a:t>
            </a:r>
            <a:r>
              <a:rPr lang="en-US" sz="3600" b="1" dirty="0" smtClean="0"/>
              <a:t> </a:t>
            </a:r>
            <a:r>
              <a:rPr lang="en-US" sz="3600" b="1" dirty="0"/>
              <a:t>share time at home in the </a:t>
            </a:r>
            <a:r>
              <a:rPr lang="en-US" sz="3600" b="1" dirty="0" smtClean="0"/>
              <a:t>________ - that’s </a:t>
            </a:r>
            <a:r>
              <a:rPr lang="en-US" sz="3600" b="1" dirty="0"/>
              <a:t>our favourite </a:t>
            </a:r>
            <a:r>
              <a:rPr lang="en-US" sz="3600" b="1" dirty="0" smtClean="0"/>
              <a:t>place </a:t>
            </a:r>
            <a:r>
              <a:rPr lang="en-US" sz="3600" b="1" dirty="0"/>
              <a:t>because…</a:t>
            </a:r>
          </a:p>
        </p:txBody>
      </p:sp>
    </p:spTree>
    <p:extLst>
      <p:ext uri="{BB962C8B-B14F-4D97-AF65-F5344CB8AC3E}">
        <p14:creationId xmlns:p14="http://schemas.microsoft.com/office/powerpoint/2010/main" val="301751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3F149B82-7FEA-4DA2-9136-9820AB54CD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9" r="32999"/>
          <a:stretch/>
        </p:blipFill>
        <p:spPr>
          <a:xfrm>
            <a:off x="-50780" y="1731"/>
            <a:ext cx="3491867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0B8A98C8-6468-9B6B-119A-2141A65790C6}"/>
              </a:ext>
            </a:extLst>
          </p:cNvPr>
          <p:cNvSpPr txBox="1"/>
          <p:nvPr/>
        </p:nvSpPr>
        <p:spPr>
          <a:xfrm>
            <a:off x="4019508" y="2755114"/>
            <a:ext cx="4516582" cy="134777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spcAft>
                <a:spcPts val="800"/>
              </a:spcAft>
              <a:buClr>
                <a:schemeClr val="tx1"/>
              </a:buClr>
              <a:defRPr sz="4000" b="1"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dirty="0"/>
              <a:t>Who fixes things in your house?</a:t>
            </a:r>
          </a:p>
        </p:txBody>
      </p:sp>
    </p:spTree>
    <p:extLst>
      <p:ext uri="{BB962C8B-B14F-4D97-AF65-F5344CB8AC3E}">
        <p14:creationId xmlns:p14="http://schemas.microsoft.com/office/powerpoint/2010/main" val="3366000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Espiral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F20B7C8E-B819-43F3-AAF9-EE50B1A8363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2175</TotalTime>
  <Words>115</Words>
  <Application>Microsoft Office PowerPoint</Application>
  <PresentationFormat>Carta (216 x 279 mm)</PresentationFormat>
  <Paragraphs>14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Espiral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Pam ST</dc:creator>
  <cp:lastModifiedBy>ACER</cp:lastModifiedBy>
  <cp:revision>61</cp:revision>
  <dcterms:created xsi:type="dcterms:W3CDTF">2022-08-30T23:20:54Z</dcterms:created>
  <dcterms:modified xsi:type="dcterms:W3CDTF">2023-09-28T20:38:17Z</dcterms:modified>
</cp:coreProperties>
</file>